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58" r:id="rId4"/>
    <p:sldId id="394" r:id="rId5"/>
    <p:sldId id="395" r:id="rId6"/>
    <p:sldId id="259" r:id="rId7"/>
    <p:sldId id="396" r:id="rId8"/>
    <p:sldId id="430" r:id="rId9"/>
    <p:sldId id="431" r:id="rId10"/>
    <p:sldId id="433" r:id="rId11"/>
    <p:sldId id="434" r:id="rId12"/>
    <p:sldId id="357" r:id="rId13"/>
    <p:sldId id="397" r:id="rId14"/>
    <p:sldId id="429" r:id="rId15"/>
    <p:sldId id="364" r:id="rId16"/>
    <p:sldId id="310" r:id="rId17"/>
    <p:sldId id="355" r:id="rId18"/>
    <p:sldId id="417" r:id="rId19"/>
    <p:sldId id="365" r:id="rId20"/>
    <p:sldId id="411" r:id="rId21"/>
    <p:sldId id="412" r:id="rId22"/>
    <p:sldId id="413" r:id="rId23"/>
    <p:sldId id="414" r:id="rId24"/>
    <p:sldId id="416" r:id="rId25"/>
    <p:sldId id="420" r:id="rId26"/>
    <p:sldId id="398" r:id="rId27"/>
    <p:sldId id="419" r:id="rId28"/>
    <p:sldId id="421" r:id="rId29"/>
    <p:sldId id="358" r:id="rId30"/>
    <p:sldId id="399" r:id="rId31"/>
    <p:sldId id="400" r:id="rId32"/>
    <p:sldId id="401" r:id="rId33"/>
    <p:sldId id="402" r:id="rId34"/>
    <p:sldId id="403" r:id="rId35"/>
    <p:sldId id="404" r:id="rId36"/>
    <p:sldId id="428" r:id="rId37"/>
    <p:sldId id="426" r:id="rId38"/>
    <p:sldId id="427" r:id="rId39"/>
    <p:sldId id="405" r:id="rId40"/>
    <p:sldId id="422" r:id="rId41"/>
    <p:sldId id="407" r:id="rId42"/>
    <p:sldId id="406" r:id="rId43"/>
    <p:sldId id="415" r:id="rId44"/>
    <p:sldId id="408" r:id="rId45"/>
    <p:sldId id="373" r:id="rId46"/>
    <p:sldId id="424" r:id="rId47"/>
    <p:sldId id="409" r:id="rId48"/>
    <p:sldId id="418" r:id="rId49"/>
    <p:sldId id="423" r:id="rId50"/>
    <p:sldId id="375" r:id="rId51"/>
    <p:sldId id="370" r:id="rId52"/>
    <p:sldId id="312" r:id="rId53"/>
    <p:sldId id="380" r:id="rId54"/>
    <p:sldId id="382" r:id="rId55"/>
    <p:sldId id="374" r:id="rId56"/>
    <p:sldId id="372" r:id="rId57"/>
    <p:sldId id="385" r:id="rId58"/>
    <p:sldId id="325" r:id="rId59"/>
    <p:sldId id="371" r:id="rId60"/>
    <p:sldId id="381" r:id="rId61"/>
    <p:sldId id="383" r:id="rId62"/>
    <p:sldId id="410" r:id="rId63"/>
    <p:sldId id="425" r:id="rId64"/>
    <p:sldId id="432" r:id="rId65"/>
    <p:sldId id="360" r:id="rId66"/>
    <p:sldId id="393" r:id="rId67"/>
    <p:sldId id="299" r:id="rId68"/>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peraciones" initials="O" lastIdx="1" clrIdx="0">
    <p:extLst>
      <p:ext uri="{19B8F6BF-5375-455C-9EA6-DF929625EA0E}">
        <p15:presenceInfo xmlns:p15="http://schemas.microsoft.com/office/powerpoint/2012/main" userId="Operacion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p:cViewPr varScale="1">
        <p:scale>
          <a:sx n="70" d="100"/>
          <a:sy n="70" d="100"/>
        </p:scale>
        <p:origin x="132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145C4C-54BC-470F-AD24-D1C49CF3A2FC}" type="datetimeFigureOut">
              <a:rPr lang="es-MX" smtClean="0"/>
              <a:t>08/01/2025</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DF7F81-D692-4FC7-AAC3-31AE37ECBB19}" type="slidenum">
              <a:rPr lang="es-MX" smtClean="0"/>
              <a:t>‹Nº›</a:t>
            </a:fld>
            <a:endParaRPr lang="es-MX"/>
          </a:p>
        </p:txBody>
      </p:sp>
    </p:spTree>
    <p:extLst>
      <p:ext uri="{BB962C8B-B14F-4D97-AF65-F5344CB8AC3E}">
        <p14:creationId xmlns:p14="http://schemas.microsoft.com/office/powerpoint/2010/main" val="37641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24649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33698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337483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405175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1774851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66607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502831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532570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3422261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54913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94B10C6-6552-41AF-B8D6-BBCE916ED8D9}" type="datetimeFigureOut">
              <a:rPr lang="es-MX" smtClean="0"/>
              <a:t>08/01/2025</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2A76E941-1D46-43B7-8E8D-11C0AB84106A}" type="slidenum">
              <a:rPr lang="es-MX" smtClean="0"/>
              <a:t>‹Nº›</a:t>
            </a:fld>
            <a:endParaRPr lang="es-MX"/>
          </a:p>
        </p:txBody>
      </p:sp>
    </p:spTree>
    <p:extLst>
      <p:ext uri="{BB962C8B-B14F-4D97-AF65-F5344CB8AC3E}">
        <p14:creationId xmlns:p14="http://schemas.microsoft.com/office/powerpoint/2010/main" val="246398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B10C6-6552-41AF-B8D6-BBCE916ED8D9}" type="datetimeFigureOut">
              <a:rPr lang="es-MX" smtClean="0"/>
              <a:t>08/01/2025</a:t>
            </a:fld>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6E941-1D46-43B7-8E8D-11C0AB84106A}" type="slidenum">
              <a:rPr lang="es-MX" smtClean="0"/>
              <a:t>‹Nº›</a:t>
            </a:fld>
            <a:endParaRPr lang="es-MX"/>
          </a:p>
        </p:txBody>
      </p:sp>
    </p:spTree>
    <p:extLst>
      <p:ext uri="{BB962C8B-B14F-4D97-AF65-F5344CB8AC3E}">
        <p14:creationId xmlns:p14="http://schemas.microsoft.com/office/powerpoint/2010/main" val="81666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tmp"/></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4.jpeg"/><Relationship Id="rId4" Type="http://schemas.openxmlformats.org/officeDocument/2006/relationships/image" Target="../media/image53.jpeg"/></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7.jpeg"/><Relationship Id="rId4" Type="http://schemas.openxmlformats.org/officeDocument/2006/relationships/image" Target="../media/image56.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4.jpeg"/><Relationship Id="rId11" Type="http://schemas.openxmlformats.org/officeDocument/2006/relationships/image" Target="../media/image4.pn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82.jpeg"/></Relationships>
</file>

<file path=ppt/slides/_rels/slide3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5.jpeg"/><Relationship Id="rId4" Type="http://schemas.openxmlformats.org/officeDocument/2006/relationships/image" Target="../media/image84.jpeg"/></Relationships>
</file>

<file path=ppt/slides/_rels/slide3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8.jpeg"/><Relationship Id="rId4" Type="http://schemas.openxmlformats.org/officeDocument/2006/relationships/image" Target="../media/image87.jpeg"/></Relationships>
</file>

<file path=ppt/slides/_rels/slide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1.jpeg"/><Relationship Id="rId4" Type="http://schemas.openxmlformats.org/officeDocument/2006/relationships/image" Target="../media/image90.jpeg"/></Relationships>
</file>

<file path=ppt/slides/_rels/slide3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4.jpeg"/><Relationship Id="rId4" Type="http://schemas.openxmlformats.org/officeDocument/2006/relationships/image" Target="../media/image93.jpe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0.jpeg"/><Relationship Id="rId4" Type="http://schemas.openxmlformats.org/officeDocument/2006/relationships/image" Target="../media/image99.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3.jpeg"/><Relationship Id="rId4" Type="http://schemas.openxmlformats.org/officeDocument/2006/relationships/image" Target="../media/image102.jpe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4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9.jpeg"/><Relationship Id="rId4" Type="http://schemas.openxmlformats.org/officeDocument/2006/relationships/image" Target="../media/image108.jpe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4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15.jpeg"/><Relationship Id="rId4" Type="http://schemas.openxmlformats.org/officeDocument/2006/relationships/image" Target="../media/image114.jpe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6.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7.jpeg"/></Relationships>
</file>

<file path=ppt/slides/_rels/slide47.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jpe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5.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3.jpg"/><Relationship Id="rId4" Type="http://schemas.openxmlformats.org/officeDocument/2006/relationships/image" Target="../media/image122.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7.jp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8.jpe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3.jpg"/><Relationship Id="rId4" Type="http://schemas.openxmlformats.org/officeDocument/2006/relationships/image" Target="../media/image132.jp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5.jpeg"/><Relationship Id="rId4" Type="http://schemas.openxmlformats.org/officeDocument/2006/relationships/image" Target="../media/image134.jpe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1.jpeg"/><Relationship Id="rId4" Type="http://schemas.openxmlformats.org/officeDocument/2006/relationships/image" Target="../media/image140.jpe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495984"/>
            <a:ext cx="9144000" cy="1898396"/>
          </a:xfrm>
          <a:solidFill>
            <a:schemeClr val="accent1"/>
          </a:solidFill>
        </p:spPr>
        <p:txBody>
          <a:bodyPr>
            <a:noAutofit/>
          </a:bodyPr>
          <a:lstStyle/>
          <a:p>
            <a:r>
              <a:rPr lang="es-MX" sz="3200" b="1" dirty="0">
                <a:solidFill>
                  <a:schemeClr val="bg1"/>
                </a:solidFill>
                <a:latin typeface="Century Gothic" panose="020B0502020202020204" pitchFamily="34" charset="0"/>
              </a:rPr>
              <a:t>COMO REALIZAR EL PROCESO DE SUMINISTRO E INSTALACIÓN Y REHABILITACIÓN DEL SISTEMA DE TIERRAS FÍSICAS </a:t>
            </a:r>
          </a:p>
        </p:txBody>
      </p:sp>
      <p:sp>
        <p:nvSpPr>
          <p:cNvPr id="3" name="2 Subtítulo"/>
          <p:cNvSpPr>
            <a:spLocks noGrp="1"/>
          </p:cNvSpPr>
          <p:nvPr>
            <p:ph type="subTitle" idx="1"/>
          </p:nvPr>
        </p:nvSpPr>
        <p:spPr>
          <a:xfrm>
            <a:off x="1371600" y="5015750"/>
            <a:ext cx="6400800" cy="1752600"/>
          </a:xfrm>
        </p:spPr>
        <p:txBody>
          <a:bodyPr/>
          <a:lstStyle/>
          <a:p>
            <a:r>
              <a:rPr lang="es-MX" dirty="0">
                <a:latin typeface="Century Gothic" panose="020B0502020202020204" pitchFamily="34" charset="0"/>
              </a:rPr>
              <a:t>Dpto. de Operaciones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15067"/>
            <a:ext cx="1794123" cy="17461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35" y="0"/>
            <a:ext cx="2304256" cy="189839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B8E97EE-5E83-4550-B008-E4B58A0152B5}"/>
              </a:ext>
            </a:extLst>
          </p:cNvPr>
          <p:cNvSpPr txBox="1"/>
          <p:nvPr/>
        </p:nvSpPr>
        <p:spPr>
          <a:xfrm>
            <a:off x="3831940" y="6399018"/>
            <a:ext cx="3168352" cy="369332"/>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AC-IN-ING-006</a:t>
            </a:r>
          </a:p>
        </p:txBody>
      </p:sp>
    </p:spTree>
    <p:extLst>
      <p:ext uri="{BB962C8B-B14F-4D97-AF65-F5344CB8AC3E}">
        <p14:creationId xmlns:p14="http://schemas.microsoft.com/office/powerpoint/2010/main" val="4129942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SOLDADURA EXOTÉRMICA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371BEF7-185C-4E43-AFE5-963484147191}"/>
              </a:ext>
            </a:extLst>
          </p:cNvPr>
          <p:cNvPicPr>
            <a:picLocks noChangeAspect="1"/>
          </p:cNvPicPr>
          <p:nvPr/>
        </p:nvPicPr>
        <p:blipFill>
          <a:blip r:embed="rId4"/>
          <a:stretch>
            <a:fillRect/>
          </a:stretch>
        </p:blipFill>
        <p:spPr>
          <a:xfrm>
            <a:off x="1416811" y="1737456"/>
            <a:ext cx="5963501" cy="4951836"/>
          </a:xfrm>
          <a:prstGeom prst="rect">
            <a:avLst/>
          </a:prstGeom>
        </p:spPr>
      </p:pic>
    </p:spTree>
    <p:extLst>
      <p:ext uri="{BB962C8B-B14F-4D97-AF65-F5344CB8AC3E}">
        <p14:creationId xmlns:p14="http://schemas.microsoft.com/office/powerpoint/2010/main" val="1706602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SOLDADURA EXOTÉRMICA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474389B5-B6B2-42C1-B3CD-7766DD55B792}"/>
              </a:ext>
            </a:extLst>
          </p:cNvPr>
          <p:cNvPicPr>
            <a:picLocks noChangeAspect="1"/>
          </p:cNvPicPr>
          <p:nvPr/>
        </p:nvPicPr>
        <p:blipFill>
          <a:blip r:embed="rId4"/>
          <a:stretch>
            <a:fillRect/>
          </a:stretch>
        </p:blipFill>
        <p:spPr>
          <a:xfrm>
            <a:off x="1403648" y="1719095"/>
            <a:ext cx="6768752" cy="4789520"/>
          </a:xfrm>
          <a:prstGeom prst="rect">
            <a:avLst/>
          </a:prstGeom>
        </p:spPr>
      </p:pic>
    </p:spTree>
    <p:extLst>
      <p:ext uri="{BB962C8B-B14F-4D97-AF65-F5344CB8AC3E}">
        <p14:creationId xmlns:p14="http://schemas.microsoft.com/office/powerpoint/2010/main" val="170828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¿QUÉ HERRAMIENTAS UTILIZAR?</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1" name="2 Subtítulo">
            <a:extLst>
              <a:ext uri="{FF2B5EF4-FFF2-40B4-BE49-F238E27FC236}">
                <a16:creationId xmlns:a16="http://schemas.microsoft.com/office/drawing/2014/main" id="{ED33D3EC-6711-AA7B-57DA-13F8CEAC6E39}"/>
              </a:ext>
            </a:extLst>
          </p:cNvPr>
          <p:cNvSpPr>
            <a:spLocks noGrp="1"/>
          </p:cNvSpPr>
          <p:nvPr>
            <p:ph type="subTitle" idx="1"/>
          </p:nvPr>
        </p:nvSpPr>
        <p:spPr>
          <a:xfrm>
            <a:off x="0" y="1479964"/>
            <a:ext cx="9144000" cy="1728192"/>
          </a:xfrm>
        </p:spPr>
        <p:txBody>
          <a:bodyPr>
            <a:normAutofit fontScale="62500" lnSpcReduction="20000"/>
          </a:bodyPr>
          <a:lstStyle/>
          <a:p>
            <a:pPr algn="just"/>
            <a:r>
              <a:rPr lang="es-MX" sz="3400" b="0" dirty="0">
                <a:solidFill>
                  <a:srgbClr val="202122"/>
                </a:solidFill>
                <a:latin typeface="Century Gothic" panose="020B0502020202020204" pitchFamily="34" charset="0"/>
              </a:rPr>
              <a:t>El uso adecuado de las herramientas para la instalación del sistema de tierras físicas y pararrayos es crucial, ya que, como en cualquier actividad, implica riesgos que pueden convertirse en accidentes si no se emplean correctamente. A continuación, se presentan algunas de las herramientas utilizadas en el servicio de suministro e instalación de un sistema de tierra física:</a:t>
            </a:r>
            <a:endParaRPr lang="es-ES" sz="2400" b="0" i="0" dirty="0">
              <a:solidFill>
                <a:srgbClr val="202122"/>
              </a:solidFill>
              <a:effectLst/>
              <a:latin typeface="Arial" panose="020B0604020202020204" pitchFamily="34" charset="0"/>
            </a:endParaRPr>
          </a:p>
        </p:txBody>
      </p:sp>
      <p:pic>
        <p:nvPicPr>
          <p:cNvPr id="4" name="Imagen 3">
            <a:extLst>
              <a:ext uri="{FF2B5EF4-FFF2-40B4-BE49-F238E27FC236}">
                <a16:creationId xmlns:a16="http://schemas.microsoft.com/office/drawing/2014/main" id="{91812449-8BC5-4997-A37C-FA907A34BB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3208156"/>
            <a:ext cx="2685962" cy="3461204"/>
          </a:xfrm>
          <a:prstGeom prst="rect">
            <a:avLst/>
          </a:prstGeom>
          <a:ln w="6350">
            <a:solidFill>
              <a:schemeClr val="tx1"/>
            </a:solidFill>
          </a:ln>
        </p:spPr>
      </p:pic>
      <p:pic>
        <p:nvPicPr>
          <p:cNvPr id="6" name="Imagen 5">
            <a:extLst>
              <a:ext uri="{FF2B5EF4-FFF2-40B4-BE49-F238E27FC236}">
                <a16:creationId xmlns:a16="http://schemas.microsoft.com/office/drawing/2014/main" id="{0F006BB9-64EF-4B61-899E-6EF3CDB242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9019" y="3218095"/>
            <a:ext cx="2685962" cy="3461204"/>
          </a:xfrm>
          <a:prstGeom prst="rect">
            <a:avLst/>
          </a:prstGeom>
          <a:ln w="6350">
            <a:solidFill>
              <a:schemeClr val="tx1"/>
            </a:solidFill>
          </a:ln>
        </p:spPr>
      </p:pic>
      <p:pic>
        <p:nvPicPr>
          <p:cNvPr id="8" name="Imagen 7">
            <a:extLst>
              <a:ext uri="{FF2B5EF4-FFF2-40B4-BE49-F238E27FC236}">
                <a16:creationId xmlns:a16="http://schemas.microsoft.com/office/drawing/2014/main" id="{D41CD7D5-A95F-4CEB-8E36-19F4638077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7634" y="3208157"/>
            <a:ext cx="2571750" cy="3461204"/>
          </a:xfrm>
          <a:prstGeom prst="rect">
            <a:avLst/>
          </a:prstGeom>
          <a:ln w="6350">
            <a:solidFill>
              <a:schemeClr val="tx1"/>
            </a:solidFill>
          </a:ln>
        </p:spPr>
      </p:pic>
    </p:spTree>
    <p:extLst>
      <p:ext uri="{BB962C8B-B14F-4D97-AF65-F5344CB8AC3E}">
        <p14:creationId xmlns:p14="http://schemas.microsoft.com/office/powerpoint/2010/main" val="4277354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¿QUÉ HERRAMIENTAS UTILIZAR?</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1" name="2 Subtítulo">
            <a:extLst>
              <a:ext uri="{FF2B5EF4-FFF2-40B4-BE49-F238E27FC236}">
                <a16:creationId xmlns:a16="http://schemas.microsoft.com/office/drawing/2014/main" id="{ED33D3EC-6711-AA7B-57DA-13F8CEAC6E39}"/>
              </a:ext>
            </a:extLst>
          </p:cNvPr>
          <p:cNvSpPr>
            <a:spLocks noGrp="1"/>
          </p:cNvSpPr>
          <p:nvPr>
            <p:ph type="subTitle" idx="1"/>
          </p:nvPr>
        </p:nvSpPr>
        <p:spPr>
          <a:xfrm>
            <a:off x="6169607" y="2708920"/>
            <a:ext cx="2790325" cy="2309076"/>
          </a:xfrm>
        </p:spPr>
        <p:txBody>
          <a:bodyPr>
            <a:normAutofit/>
          </a:bodyPr>
          <a:lstStyle/>
          <a:p>
            <a:pPr algn="just"/>
            <a:r>
              <a:rPr lang="es-ES" sz="2000" dirty="0">
                <a:solidFill>
                  <a:srgbClr val="202122"/>
                </a:solidFill>
                <a:latin typeface="Century Gothic" panose="020B0502020202020204" pitchFamily="34" charset="0"/>
              </a:rPr>
              <a:t>Herramientas más comunes para realizar una instalación de un punto de sistema de referencia a tierra:</a:t>
            </a:r>
          </a:p>
          <a:p>
            <a:pPr algn="just"/>
            <a:endParaRPr lang="es-ES" sz="2400" dirty="0">
              <a:solidFill>
                <a:srgbClr val="202122"/>
              </a:solidFill>
              <a:latin typeface="Century Gothic" panose="020B0502020202020204" pitchFamily="34" charset="0"/>
            </a:endParaRPr>
          </a:p>
          <a:p>
            <a:pPr algn="just"/>
            <a:endParaRPr lang="es-ES" sz="2400" dirty="0">
              <a:solidFill>
                <a:srgbClr val="202122"/>
              </a:solidFill>
              <a:latin typeface="Century Gothic" panose="020B0502020202020204" pitchFamily="34" charset="0"/>
            </a:endParaRPr>
          </a:p>
          <a:p>
            <a:pPr algn="just"/>
            <a:endParaRPr lang="es-ES" sz="2400" b="0" i="0" dirty="0">
              <a:solidFill>
                <a:srgbClr val="202122"/>
              </a:solidFill>
              <a:effectLst/>
              <a:latin typeface="Arial" panose="020B0604020202020204" pitchFamily="34" charset="0"/>
            </a:endParaRPr>
          </a:p>
        </p:txBody>
      </p:sp>
      <p:pic>
        <p:nvPicPr>
          <p:cNvPr id="12" name="Imagen 11">
            <a:extLst>
              <a:ext uri="{FF2B5EF4-FFF2-40B4-BE49-F238E27FC236}">
                <a16:creationId xmlns:a16="http://schemas.microsoft.com/office/drawing/2014/main" id="{0CAEF69D-45AB-4687-8BCA-6E1746F0E07D}"/>
              </a:ext>
            </a:extLst>
          </p:cNvPr>
          <p:cNvPicPr>
            <a:picLocks noChangeAspect="1"/>
          </p:cNvPicPr>
          <p:nvPr/>
        </p:nvPicPr>
        <p:blipFill rotWithShape="1">
          <a:blip r:embed="rId4">
            <a:extLst>
              <a:ext uri="{28A0092B-C50C-407E-A947-70E740481C1C}">
                <a14:useLocalDpi xmlns:a14="http://schemas.microsoft.com/office/drawing/2010/main" val="0"/>
              </a:ext>
            </a:extLst>
          </a:blip>
          <a:srcRect l="2246" t="2913" r="1162"/>
          <a:stretch/>
        </p:blipFill>
        <p:spPr>
          <a:xfrm>
            <a:off x="-18526" y="1479964"/>
            <a:ext cx="6192689" cy="5477428"/>
          </a:xfrm>
          <a:prstGeom prst="rect">
            <a:avLst/>
          </a:prstGeom>
        </p:spPr>
      </p:pic>
    </p:spTree>
    <p:extLst>
      <p:ext uri="{BB962C8B-B14F-4D97-AF65-F5344CB8AC3E}">
        <p14:creationId xmlns:p14="http://schemas.microsoft.com/office/powerpoint/2010/main" val="1730932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4784846-F27F-4A75-BDBB-8041F64FB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640" y="3537520"/>
            <a:ext cx="3347864" cy="3347864"/>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¿QUÉ HERRAMIENTAS UTILIZAR?</a:t>
            </a: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CB871274-BCA6-4CF1-BE74-145800A0B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1802681"/>
            <a:ext cx="2743676" cy="1876674"/>
          </a:xfrm>
          <a:prstGeom prst="rect">
            <a:avLst/>
          </a:prstGeom>
        </p:spPr>
      </p:pic>
      <p:pic>
        <p:nvPicPr>
          <p:cNvPr id="13" name="Imagen 12">
            <a:extLst>
              <a:ext uri="{FF2B5EF4-FFF2-40B4-BE49-F238E27FC236}">
                <a16:creationId xmlns:a16="http://schemas.microsoft.com/office/drawing/2014/main" id="{B8940099-1862-4000-B20E-65D890029D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9726" y="1470025"/>
            <a:ext cx="2552700" cy="1790700"/>
          </a:xfrm>
          <a:prstGeom prst="rect">
            <a:avLst/>
          </a:prstGeom>
        </p:spPr>
      </p:pic>
      <p:pic>
        <p:nvPicPr>
          <p:cNvPr id="17" name="Imagen 16">
            <a:extLst>
              <a:ext uri="{FF2B5EF4-FFF2-40B4-BE49-F238E27FC236}">
                <a16:creationId xmlns:a16="http://schemas.microsoft.com/office/drawing/2014/main" id="{4EF55264-40D7-4F5A-8610-6829C9E2B5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810" y="3775685"/>
            <a:ext cx="2801078" cy="2893675"/>
          </a:xfrm>
          <a:prstGeom prst="rect">
            <a:avLst/>
          </a:prstGeom>
        </p:spPr>
      </p:pic>
      <p:pic>
        <p:nvPicPr>
          <p:cNvPr id="19" name="Imagen 18">
            <a:extLst>
              <a:ext uri="{FF2B5EF4-FFF2-40B4-BE49-F238E27FC236}">
                <a16:creationId xmlns:a16="http://schemas.microsoft.com/office/drawing/2014/main" id="{1C8B743B-BCE9-4341-A11B-21D2890CFE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9513" y="2317777"/>
            <a:ext cx="1519553" cy="3837256"/>
          </a:xfrm>
          <a:prstGeom prst="rect">
            <a:avLst/>
          </a:prstGeom>
        </p:spPr>
      </p:pic>
    </p:spTree>
    <p:extLst>
      <p:ext uri="{BB962C8B-B14F-4D97-AF65-F5344CB8AC3E}">
        <p14:creationId xmlns:p14="http://schemas.microsoft.com/office/powerpoint/2010/main" val="261902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4800" b="1" dirty="0">
                <a:solidFill>
                  <a:schemeClr val="bg1"/>
                </a:solidFill>
                <a:latin typeface="Century Gothic" panose="020B0502020202020204" pitchFamily="34" charset="0"/>
              </a:rPr>
              <a:t>NORMATIVA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7667CDA-9FD6-625C-CD94-5CED06D47CB3}"/>
              </a:ext>
            </a:extLst>
          </p:cNvPr>
          <p:cNvSpPr txBox="1"/>
          <p:nvPr/>
        </p:nvSpPr>
        <p:spPr>
          <a:xfrm>
            <a:off x="2699792" y="1465093"/>
            <a:ext cx="5832648" cy="523220"/>
          </a:xfrm>
          <a:prstGeom prst="rect">
            <a:avLst/>
          </a:prstGeom>
          <a:noFill/>
        </p:spPr>
        <p:txBody>
          <a:bodyPr wrap="square" rtlCol="0">
            <a:spAutoFit/>
          </a:bodyPr>
          <a:lstStyle/>
          <a:p>
            <a:pPr algn="l"/>
            <a:r>
              <a:rPr lang="es-MX" sz="2800" b="1" dirty="0">
                <a:solidFill>
                  <a:schemeClr val="tx1"/>
                </a:solidFill>
                <a:latin typeface="Century Gothic" panose="020B0502020202020204" pitchFamily="34" charset="0"/>
              </a:rPr>
              <a:t>NOM-022-STPS-2015 </a:t>
            </a:r>
          </a:p>
        </p:txBody>
      </p:sp>
      <p:sp>
        <p:nvSpPr>
          <p:cNvPr id="7" name="CuadroTexto 6">
            <a:extLst>
              <a:ext uri="{FF2B5EF4-FFF2-40B4-BE49-F238E27FC236}">
                <a16:creationId xmlns:a16="http://schemas.microsoft.com/office/drawing/2014/main" id="{8EBE609B-6780-4F18-8664-F2B9C8D8BAD2}"/>
              </a:ext>
            </a:extLst>
          </p:cNvPr>
          <p:cNvSpPr txBox="1"/>
          <p:nvPr/>
        </p:nvSpPr>
        <p:spPr>
          <a:xfrm>
            <a:off x="182493" y="1989737"/>
            <a:ext cx="8779013" cy="1600438"/>
          </a:xfrm>
          <a:prstGeom prst="rect">
            <a:avLst/>
          </a:prstGeom>
          <a:noFill/>
        </p:spPr>
        <p:txBody>
          <a:bodyPr wrap="square" rtlCol="0">
            <a:spAutoFit/>
          </a:bodyPr>
          <a:lstStyle/>
          <a:p>
            <a:pPr algn="just"/>
            <a:r>
              <a:rPr lang="es-MX" sz="1400" i="0" dirty="0">
                <a:effectLst/>
                <a:latin typeface="Century Gothic" panose="020B0502020202020204" pitchFamily="34" charset="0"/>
              </a:rPr>
              <a:t>La NOM-022-STPS Electricidad Estática tiene como objetivo el establecer las condiciones preventivas en el edificio o inmuebles por riesgo de electricidad estática y/o descargas atmosféricas de los centros de trabajo donde se almacenen, manejen o transporten sustancias inflamables o explosivas, o en aquellas empresas en que, por la naturaleza de sus procesos, materiales y equipos, sean capaces de almacenar o generar cargas eléctricas estáticas así como por descargas eléctricas atmosféricas.</a:t>
            </a:r>
            <a:endParaRPr lang="es-MX" sz="1400" dirty="0">
              <a:latin typeface="Century Gothic" panose="020B0502020202020204" pitchFamily="34" charset="0"/>
            </a:endParaRPr>
          </a:p>
          <a:p>
            <a:pPr algn="just"/>
            <a:endParaRPr lang="es-MX" sz="1400" dirty="0">
              <a:solidFill>
                <a:schemeClr val="tx1"/>
              </a:solidFill>
              <a:latin typeface="Century Gothic" panose="020B0502020202020204" pitchFamily="34" charset="0"/>
            </a:endParaRPr>
          </a:p>
        </p:txBody>
      </p:sp>
      <p:sp>
        <p:nvSpPr>
          <p:cNvPr id="13" name="CuadroTexto 12">
            <a:extLst>
              <a:ext uri="{FF2B5EF4-FFF2-40B4-BE49-F238E27FC236}">
                <a16:creationId xmlns:a16="http://schemas.microsoft.com/office/drawing/2014/main" id="{4919647D-0DB9-4116-B7D3-34D9624ECD73}"/>
              </a:ext>
            </a:extLst>
          </p:cNvPr>
          <p:cNvSpPr txBox="1"/>
          <p:nvPr/>
        </p:nvSpPr>
        <p:spPr>
          <a:xfrm>
            <a:off x="1954627" y="3336259"/>
            <a:ext cx="6552729" cy="523220"/>
          </a:xfrm>
          <a:prstGeom prst="rect">
            <a:avLst/>
          </a:prstGeom>
          <a:noFill/>
        </p:spPr>
        <p:txBody>
          <a:bodyPr wrap="square" rtlCol="0">
            <a:spAutoFit/>
          </a:bodyPr>
          <a:lstStyle/>
          <a:p>
            <a:pPr algn="l"/>
            <a:r>
              <a:rPr lang="es-MX" sz="2800" b="1" dirty="0">
                <a:solidFill>
                  <a:schemeClr val="tx1"/>
                </a:solidFill>
                <a:latin typeface="Century Gothic" panose="020B0502020202020204" pitchFamily="34" charset="0"/>
              </a:rPr>
              <a:t>NOM-001-SEDE-2012 articulo 250</a:t>
            </a:r>
          </a:p>
        </p:txBody>
      </p:sp>
      <p:sp>
        <p:nvSpPr>
          <p:cNvPr id="15" name="CuadroTexto 14">
            <a:extLst>
              <a:ext uri="{FF2B5EF4-FFF2-40B4-BE49-F238E27FC236}">
                <a16:creationId xmlns:a16="http://schemas.microsoft.com/office/drawing/2014/main" id="{F2F928E5-6FE3-4F25-9E39-90B992B2D600}"/>
              </a:ext>
            </a:extLst>
          </p:cNvPr>
          <p:cNvSpPr txBox="1"/>
          <p:nvPr/>
        </p:nvSpPr>
        <p:spPr>
          <a:xfrm>
            <a:off x="182493" y="3859479"/>
            <a:ext cx="8779013" cy="738664"/>
          </a:xfrm>
          <a:prstGeom prst="rect">
            <a:avLst/>
          </a:prstGeom>
          <a:noFill/>
        </p:spPr>
        <p:txBody>
          <a:bodyPr wrap="square" rtlCol="0">
            <a:spAutoFit/>
          </a:bodyPr>
          <a:lstStyle/>
          <a:p>
            <a:pPr algn="just"/>
            <a:r>
              <a:rPr lang="es-MX" sz="1400" b="0" i="0" dirty="0">
                <a:solidFill>
                  <a:srgbClr val="202124"/>
                </a:solidFill>
                <a:effectLst/>
                <a:latin typeface="Century Gothic" panose="020B0502020202020204" pitchFamily="34" charset="0"/>
              </a:rPr>
              <a:t>El </a:t>
            </a:r>
            <a:r>
              <a:rPr lang="es-MX" sz="1400" b="0" i="0" dirty="0">
                <a:solidFill>
                  <a:srgbClr val="040C28"/>
                </a:solidFill>
                <a:effectLst/>
                <a:latin typeface="Century Gothic" panose="020B0502020202020204" pitchFamily="34" charset="0"/>
              </a:rPr>
              <a:t>Art</a:t>
            </a:r>
            <a:r>
              <a:rPr lang="es-MX" sz="1400" b="0" i="0" dirty="0">
                <a:solidFill>
                  <a:srgbClr val="202124"/>
                </a:solidFill>
                <a:effectLst/>
                <a:latin typeface="Century Gothic" panose="020B0502020202020204" pitchFamily="34" charset="0"/>
              </a:rPr>
              <a:t>. </a:t>
            </a:r>
            <a:r>
              <a:rPr lang="es-MX" sz="1400" b="0" i="0" dirty="0">
                <a:solidFill>
                  <a:srgbClr val="040C28"/>
                </a:solidFill>
                <a:effectLst/>
                <a:latin typeface="Century Gothic" panose="020B0502020202020204" pitchFamily="34" charset="0"/>
              </a:rPr>
              <a:t>250</a:t>
            </a:r>
            <a:r>
              <a:rPr lang="es-MX" sz="1400" b="0" i="0" dirty="0">
                <a:solidFill>
                  <a:srgbClr val="202124"/>
                </a:solidFill>
                <a:effectLst/>
                <a:latin typeface="Century Gothic" panose="020B0502020202020204" pitchFamily="34" charset="0"/>
              </a:rPr>
              <a:t> de la </a:t>
            </a:r>
            <a:r>
              <a:rPr lang="es-MX" sz="1400" b="0" i="0" dirty="0">
                <a:solidFill>
                  <a:srgbClr val="040C28"/>
                </a:solidFill>
                <a:effectLst/>
                <a:latin typeface="Century Gothic" panose="020B0502020202020204" pitchFamily="34" charset="0"/>
              </a:rPr>
              <a:t>NOM</a:t>
            </a:r>
            <a:r>
              <a:rPr lang="es-MX" sz="1400" b="0" i="0" dirty="0">
                <a:solidFill>
                  <a:srgbClr val="202124"/>
                </a:solidFill>
                <a:effectLst/>
                <a:latin typeface="Century Gothic" panose="020B0502020202020204" pitchFamily="34" charset="0"/>
              </a:rPr>
              <a:t>-</a:t>
            </a:r>
            <a:r>
              <a:rPr lang="es-MX" sz="1400" b="0" i="0" dirty="0">
                <a:solidFill>
                  <a:srgbClr val="040C28"/>
                </a:solidFill>
                <a:effectLst/>
                <a:latin typeface="Century Gothic" panose="020B0502020202020204" pitchFamily="34" charset="0"/>
              </a:rPr>
              <a:t>001</a:t>
            </a:r>
            <a:r>
              <a:rPr lang="es-MX" sz="1400" b="0" i="0" dirty="0">
                <a:solidFill>
                  <a:srgbClr val="202124"/>
                </a:solidFill>
                <a:effectLst/>
                <a:latin typeface="Century Gothic" panose="020B0502020202020204" pitchFamily="34" charset="0"/>
              </a:rPr>
              <a:t>-</a:t>
            </a:r>
            <a:r>
              <a:rPr lang="es-MX" sz="1400" b="0" i="0" dirty="0">
                <a:solidFill>
                  <a:srgbClr val="040C28"/>
                </a:solidFill>
                <a:effectLst/>
                <a:latin typeface="Century Gothic" panose="020B0502020202020204" pitchFamily="34" charset="0"/>
              </a:rPr>
              <a:t>SEDE</a:t>
            </a:r>
            <a:r>
              <a:rPr lang="es-MX" sz="1400" b="0" i="0" dirty="0">
                <a:solidFill>
                  <a:srgbClr val="202124"/>
                </a:solidFill>
                <a:effectLst/>
                <a:latin typeface="Century Gothic" panose="020B0502020202020204" pitchFamily="34" charset="0"/>
              </a:rPr>
              <a:t>-</a:t>
            </a:r>
            <a:r>
              <a:rPr lang="es-MX" sz="1400" b="0" i="0" dirty="0">
                <a:solidFill>
                  <a:srgbClr val="040C28"/>
                </a:solidFill>
                <a:effectLst/>
                <a:latin typeface="Century Gothic" panose="020B0502020202020204" pitchFamily="34" charset="0"/>
              </a:rPr>
              <a:t>2012</a:t>
            </a:r>
            <a:r>
              <a:rPr lang="es-MX" sz="1400" b="0" i="0" dirty="0">
                <a:solidFill>
                  <a:srgbClr val="202124"/>
                </a:solidFill>
                <a:effectLst/>
                <a:latin typeface="Century Gothic" panose="020B0502020202020204" pitchFamily="34" charset="0"/>
              </a:rPr>
              <a:t> cubre los requisitos generales para la puesta a tierra y unión de instalaciones eléctricas, así como, los requisitos específicos de lo siguiente: 1. Sistemas, circuitos y equipos en los que se exige, se permite o no se permite que estén puestos a tierra.</a:t>
            </a:r>
            <a:endParaRPr lang="es-MX" sz="1400" dirty="0">
              <a:solidFill>
                <a:schemeClr val="tx1"/>
              </a:solidFill>
              <a:latin typeface="Century Gothic" panose="020B0502020202020204" pitchFamily="34" charset="0"/>
            </a:endParaRPr>
          </a:p>
        </p:txBody>
      </p:sp>
      <p:pic>
        <p:nvPicPr>
          <p:cNvPr id="3" name="Picture 2" descr="DOF - Diario Oficial de la Federación">
            <a:extLst>
              <a:ext uri="{FF2B5EF4-FFF2-40B4-BE49-F238E27FC236}">
                <a16:creationId xmlns:a16="http://schemas.microsoft.com/office/drawing/2014/main" id="{712C19DD-811C-4A7D-B86F-1DE5F9697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650709"/>
            <a:ext cx="25908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C144E4-5B56-4481-B11B-9D8C6B489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336" y="4968791"/>
            <a:ext cx="34671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M-001-SEDE-2012 – Nacional Soluciones AJA">
            <a:extLst>
              <a:ext uri="{FF2B5EF4-FFF2-40B4-BE49-F238E27FC236}">
                <a16:creationId xmlns:a16="http://schemas.microsoft.com/office/drawing/2014/main" id="{E7B8D80B-FDD1-46E3-B8E9-23B21F91FE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445" y="4743139"/>
            <a:ext cx="1808169" cy="180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173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EQUIPO DE PROTECCION PERSONAL</a:t>
            </a:r>
            <a:br>
              <a:rPr lang="es-MX" sz="3200" b="1" dirty="0">
                <a:solidFill>
                  <a:schemeClr val="bg1"/>
                </a:solidFill>
                <a:latin typeface="Century Gothic" panose="020B0502020202020204" pitchFamily="34" charset="0"/>
              </a:rPr>
            </a:br>
            <a:r>
              <a:rPr lang="es-MX" sz="3200" b="1" dirty="0">
                <a:solidFill>
                  <a:schemeClr val="bg1"/>
                </a:solidFill>
                <a:latin typeface="Century Gothic" panose="020B0502020202020204" pitchFamily="34" charset="0"/>
              </a:rPr>
              <a:t>A UTILIZAR</a:t>
            </a:r>
          </a:p>
        </p:txBody>
      </p:sp>
      <p:sp>
        <p:nvSpPr>
          <p:cNvPr id="3" name="2 Subtítulo"/>
          <p:cNvSpPr>
            <a:spLocks noGrp="1"/>
          </p:cNvSpPr>
          <p:nvPr>
            <p:ph type="subTitle" idx="1"/>
          </p:nvPr>
        </p:nvSpPr>
        <p:spPr>
          <a:xfrm>
            <a:off x="0" y="1496642"/>
            <a:ext cx="5481980" cy="5361358"/>
          </a:xfrm>
        </p:spPr>
        <p:txBody>
          <a:bodyPr>
            <a:normAutofit/>
          </a:bodyPr>
          <a:lstStyle/>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Casco dieléctrico</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Botas Dieléctricas </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Guantes anticorte</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Lentes de seguridad</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Ropa de seguridad</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Chaleco de seguridad reflejante</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Rodilleras </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Candado de bloqueo de seguridad con identificación </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Mascarilla filtradora de polvo</a:t>
            </a:r>
          </a:p>
          <a:p>
            <a:pPr marL="457200" indent="-457200" algn="l">
              <a:buFont typeface="Arial" panose="020B0604020202020204" pitchFamily="34" charset="0"/>
              <a:buChar char="•"/>
            </a:pPr>
            <a:r>
              <a:rPr lang="es-MX" sz="2300" dirty="0">
                <a:solidFill>
                  <a:schemeClr val="tx1"/>
                </a:solidFill>
                <a:latin typeface="Century Gothic" panose="020B0502020202020204" pitchFamily="34" charset="0"/>
              </a:rPr>
              <a:t>Tapones auditivos</a:t>
            </a:r>
          </a:p>
          <a:p>
            <a:pPr algn="l"/>
            <a:r>
              <a:rPr lang="es-MX" sz="2800" dirty="0">
                <a:solidFill>
                  <a:schemeClr val="tx1"/>
                </a:solidFill>
                <a:latin typeface="Century Gothic" panose="020B0502020202020204" pitchFamily="34" charset="0"/>
              </a:rPr>
              <a:t>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Ver las imágenes de origen">
            <a:extLst>
              <a:ext uri="{FF2B5EF4-FFF2-40B4-BE49-F238E27FC236}">
                <a16:creationId xmlns:a16="http://schemas.microsoft.com/office/drawing/2014/main" id="{21B5B837-EA71-0403-6EF1-DA42B918C9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7316" y="1498738"/>
            <a:ext cx="1241644" cy="11381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9735B67-8C14-AB83-B1B4-47B9946B8F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7460141" y="5658048"/>
            <a:ext cx="1065888" cy="10658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n de chaleco de seguridad naranja">
            <a:extLst>
              <a:ext uri="{FF2B5EF4-FFF2-40B4-BE49-F238E27FC236}">
                <a16:creationId xmlns:a16="http://schemas.microsoft.com/office/drawing/2014/main" id="{90BBEF82-028A-9568-9C84-99E683BC069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8673" y="3550704"/>
            <a:ext cx="1241644" cy="109255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n de guantes anticorte">
            <a:extLst>
              <a:ext uri="{FF2B5EF4-FFF2-40B4-BE49-F238E27FC236}">
                <a16:creationId xmlns:a16="http://schemas.microsoft.com/office/drawing/2014/main" id="{662C7F21-6D13-CD6D-3C46-5698ABCAB3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75444" y="1518947"/>
            <a:ext cx="955213" cy="95521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sultado de imagen de lentes de seguridad">
            <a:extLst>
              <a:ext uri="{FF2B5EF4-FFF2-40B4-BE49-F238E27FC236}">
                <a16:creationId xmlns:a16="http://schemas.microsoft.com/office/drawing/2014/main" id="{593C8942-C886-5DCD-90D0-8F6F68845A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18078" y="2498581"/>
            <a:ext cx="1080120" cy="107443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B8D23CCC-9811-717C-ABFB-EBEF2B6F3F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5897502" y="3340083"/>
            <a:ext cx="921271" cy="10567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4AB86B2-F6E8-2B60-CFCB-0EC8CCE883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6077071" y="4413501"/>
            <a:ext cx="741702" cy="13197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odilleras de seguridad con sistema absorbe impactos LICA – Safety Depot Mx">
            <a:extLst>
              <a:ext uri="{FF2B5EF4-FFF2-40B4-BE49-F238E27FC236}">
                <a16:creationId xmlns:a16="http://schemas.microsoft.com/office/drawing/2014/main" id="{9CB9C038-6DD6-4FDD-B574-DEA58E0DD8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75444" y="4653639"/>
            <a:ext cx="1080121" cy="12000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pirador N95 con válvula para polvos y partículas, Truper, Mascarillas  Desechables, 19757">
            <a:extLst>
              <a:ext uri="{FF2B5EF4-FFF2-40B4-BE49-F238E27FC236}">
                <a16:creationId xmlns:a16="http://schemas.microsoft.com/office/drawing/2014/main" id="{3D3FBD89-37D9-412C-870B-1BD51D7DE6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5444" y="2534825"/>
            <a:ext cx="955214" cy="95521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5B640AF-95E8-4DE1-9F3F-543E5D5102AF}"/>
              </a:ext>
            </a:extLst>
          </p:cNvPr>
          <p:cNvPicPr>
            <a:picLocks noChangeAspect="1"/>
          </p:cNvPicPr>
          <p:nvPr/>
        </p:nvPicPr>
        <p:blipFill>
          <a:blip r:embed="rId13"/>
          <a:stretch>
            <a:fillRect/>
          </a:stretch>
        </p:blipFill>
        <p:spPr>
          <a:xfrm>
            <a:off x="5111350" y="5661248"/>
            <a:ext cx="2268962" cy="1053446"/>
          </a:xfrm>
          <a:prstGeom prst="rect">
            <a:avLst/>
          </a:prstGeom>
        </p:spPr>
      </p:pic>
    </p:spTree>
    <p:extLst>
      <p:ext uri="{BB962C8B-B14F-4D97-AF65-F5344CB8AC3E}">
        <p14:creationId xmlns:p14="http://schemas.microsoft.com/office/powerpoint/2010/main" val="2483994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¿CUÁNDO ES NECESARIO UTLIZAR NUESTRO CANDADO DE BLOQUEO DE SEGURIDAD?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0" name="2 Subtítulo"/>
          <p:cNvSpPr>
            <a:spLocks noGrp="1"/>
          </p:cNvSpPr>
          <p:nvPr>
            <p:ph type="subTitle" idx="1"/>
          </p:nvPr>
        </p:nvSpPr>
        <p:spPr>
          <a:xfrm>
            <a:off x="203300" y="2119164"/>
            <a:ext cx="5184576" cy="3456384"/>
          </a:xfrm>
        </p:spPr>
        <p:txBody>
          <a:bodyPr>
            <a:normAutofit/>
          </a:bodyPr>
          <a:lstStyle/>
          <a:p>
            <a:pPr algn="just"/>
            <a:r>
              <a:rPr lang="es-MX" sz="2000" b="0" i="0" dirty="0">
                <a:solidFill>
                  <a:srgbClr val="111111"/>
                </a:solidFill>
                <a:effectLst/>
                <a:latin typeface="Century Gothic" panose="020B0502020202020204" pitchFamily="34" charset="0"/>
              </a:rPr>
              <a:t>Los candados de seguridad LOTO se utilizan para bloquear las fuentes de energía de un equipo, de modo que solo las personas autorizadas puedan operar de manera segura durante la instalación del sistema de tierras físicas. Esto garantiza que el punto se conecte adecuadamente a un sistema energizado, como el aterrizaje de transformadores, neutros, pararrayos o estructuras de subestación.</a:t>
            </a:r>
            <a:endParaRPr lang="es-ES" sz="2000" b="0" i="0" dirty="0">
              <a:solidFill>
                <a:srgbClr val="111111"/>
              </a:solidFill>
              <a:effectLst/>
              <a:latin typeface="Century Gothic" panose="020B0502020202020204" pitchFamily="34" charset="0"/>
            </a:endParaRPr>
          </a:p>
        </p:txBody>
      </p:sp>
      <p:pic>
        <p:nvPicPr>
          <p:cNvPr id="9218" name="Picture 2" descr="Resultado de imagen de Para que sirve el candando de bloqueo de seguridad lotto">
            <a:extLst>
              <a:ext uri="{FF2B5EF4-FFF2-40B4-BE49-F238E27FC236}">
                <a16:creationId xmlns:a16="http://schemas.microsoft.com/office/drawing/2014/main" id="{3FDD77CA-22A4-F53B-4BFF-04C9D8CFF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1988840"/>
            <a:ext cx="3151460" cy="3586708"/>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06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¿CUÁNDO ES NECESARIO REHABILITAR                     UN SISTEMA DE TIERRA FISICA?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0" name="2 Subtítulo"/>
          <p:cNvSpPr>
            <a:spLocks noGrp="1"/>
          </p:cNvSpPr>
          <p:nvPr>
            <p:ph type="subTitle" idx="1"/>
          </p:nvPr>
        </p:nvSpPr>
        <p:spPr>
          <a:xfrm>
            <a:off x="179512" y="1556792"/>
            <a:ext cx="4608512" cy="5184576"/>
          </a:xfrm>
        </p:spPr>
        <p:txBody>
          <a:bodyPr>
            <a:noAutofit/>
          </a:bodyPr>
          <a:lstStyle/>
          <a:p>
            <a:pPr algn="just"/>
            <a:r>
              <a:rPr lang="es-MX" sz="2000" dirty="0">
                <a:solidFill>
                  <a:srgbClr val="111111"/>
                </a:solidFill>
                <a:latin typeface="Century Gothic" panose="020B0502020202020204" pitchFamily="34" charset="0"/>
              </a:rPr>
              <a:t>Por lo general, un sistema de tierras se rehabilita tomando en cuenta los siguientes criterios:</a:t>
            </a:r>
          </a:p>
          <a:p>
            <a:pPr marL="342900" indent="-342900" algn="just">
              <a:buFontTx/>
              <a:buChar char="-"/>
            </a:pPr>
            <a:r>
              <a:rPr lang="es-ES" sz="2000" dirty="0">
                <a:solidFill>
                  <a:srgbClr val="111111"/>
                </a:solidFill>
                <a:latin typeface="Century Gothic" panose="020B0502020202020204" pitchFamily="34" charset="0"/>
              </a:rPr>
              <a:t>Cuando los valores sobrepasan los límites establecidos por la Norma (25</a:t>
            </a:r>
            <a:r>
              <a:rPr lang="es-MX" sz="2000" dirty="0">
                <a:solidFill>
                  <a:schemeClr val="tx1"/>
                </a:solidFill>
                <a:latin typeface="Century Gothic" panose="020B0502020202020204" pitchFamily="34" charset="0"/>
              </a:rPr>
              <a:t> </a:t>
            </a:r>
            <a:r>
              <a:rPr lang="es-MX" sz="2000" dirty="0" err="1">
                <a:solidFill>
                  <a:schemeClr val="tx1"/>
                </a:solidFill>
                <a:latin typeface="Century Gothic" panose="020B0502020202020204" pitchFamily="34" charset="0"/>
              </a:rPr>
              <a:t>ohms</a:t>
            </a:r>
            <a:r>
              <a:rPr lang="es-MX" sz="2000" dirty="0">
                <a:solidFill>
                  <a:schemeClr val="tx1"/>
                </a:solidFill>
                <a:latin typeface="Century Gothic" panose="020B0502020202020204" pitchFamily="34" charset="0"/>
              </a:rPr>
              <a:t> para sistemas generales y 10 </a:t>
            </a:r>
            <a:r>
              <a:rPr lang="es-MX" sz="2000" dirty="0" err="1">
                <a:solidFill>
                  <a:schemeClr val="tx1"/>
                </a:solidFill>
                <a:latin typeface="Century Gothic" panose="020B0502020202020204" pitchFamily="34" charset="0"/>
              </a:rPr>
              <a:t>ohms</a:t>
            </a:r>
            <a:r>
              <a:rPr lang="es-MX" sz="2000" dirty="0">
                <a:solidFill>
                  <a:schemeClr val="tx1"/>
                </a:solidFill>
                <a:latin typeface="Century Gothic" panose="020B0502020202020204" pitchFamily="34" charset="0"/>
              </a:rPr>
              <a:t> en sistemas para descargas atmosféricas).</a:t>
            </a:r>
          </a:p>
          <a:p>
            <a:pPr marL="342900" indent="-342900" algn="just">
              <a:buFontTx/>
              <a:buChar char="-"/>
            </a:pPr>
            <a:r>
              <a:rPr lang="es-MX" sz="2000" dirty="0">
                <a:solidFill>
                  <a:schemeClr val="tx1"/>
                </a:solidFill>
                <a:latin typeface="Century Gothic" panose="020B0502020202020204" pitchFamily="34" charset="0"/>
              </a:rPr>
              <a:t>Cuando no existe continuidad entre el elemento aterrizado y el electrodo.</a:t>
            </a:r>
          </a:p>
          <a:p>
            <a:pPr marL="342900" indent="-342900" algn="just">
              <a:buFontTx/>
              <a:buChar char="-"/>
            </a:pPr>
            <a:r>
              <a:rPr lang="es-MX" sz="2000" dirty="0">
                <a:solidFill>
                  <a:schemeClr val="tx1"/>
                </a:solidFill>
                <a:latin typeface="Century Gothic" panose="020B0502020202020204" pitchFamily="34" charset="0"/>
              </a:rPr>
              <a:t>En un sistema de pararrayos , cuando el tipo de punta no cubre el área necesaria o se encuentra dañada o caída.</a:t>
            </a:r>
          </a:p>
          <a:p>
            <a:pPr algn="just"/>
            <a:r>
              <a:rPr lang="es-MX" sz="2000" dirty="0">
                <a:solidFill>
                  <a:schemeClr val="tx1"/>
                </a:solidFill>
                <a:latin typeface="Century Gothic" panose="020B0502020202020204" pitchFamily="34" charset="0"/>
              </a:rPr>
              <a:t> </a:t>
            </a:r>
            <a:endParaRPr lang="es-ES" sz="2000" b="0" i="0" dirty="0">
              <a:solidFill>
                <a:srgbClr val="111111"/>
              </a:solidFill>
              <a:effectLst/>
              <a:latin typeface="Century Gothic" panose="020B0502020202020204" pitchFamily="34" charset="0"/>
            </a:endParaRPr>
          </a:p>
        </p:txBody>
      </p:sp>
      <p:pic>
        <p:nvPicPr>
          <p:cNvPr id="4" name="Imagen 3">
            <a:extLst>
              <a:ext uri="{FF2B5EF4-FFF2-40B4-BE49-F238E27FC236}">
                <a16:creationId xmlns:a16="http://schemas.microsoft.com/office/drawing/2014/main" id="{8C067BA9-7D6B-40ED-8AD9-0DA09C18DA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395403" y="2310095"/>
            <a:ext cx="4869160" cy="3651870"/>
          </a:xfrm>
          <a:prstGeom prst="rect">
            <a:avLst/>
          </a:prstGeom>
        </p:spPr>
      </p:pic>
    </p:spTree>
    <p:extLst>
      <p:ext uri="{BB962C8B-B14F-4D97-AF65-F5344CB8AC3E}">
        <p14:creationId xmlns:p14="http://schemas.microsoft.com/office/powerpoint/2010/main" val="18849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TOMA DE VALORES DE RESISTENCIA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4" name="2 Subtítulo">
            <a:extLst>
              <a:ext uri="{FF2B5EF4-FFF2-40B4-BE49-F238E27FC236}">
                <a16:creationId xmlns:a16="http://schemas.microsoft.com/office/drawing/2014/main" id="{CD975C8A-703C-B643-D4F3-796258FE333F}"/>
              </a:ext>
            </a:extLst>
          </p:cNvPr>
          <p:cNvSpPr txBox="1">
            <a:spLocks/>
          </p:cNvSpPr>
          <p:nvPr/>
        </p:nvSpPr>
        <p:spPr>
          <a:xfrm>
            <a:off x="467544" y="1679481"/>
            <a:ext cx="8208911" cy="2134268"/>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just"/>
            <a:r>
              <a:rPr lang="es-MX" sz="2400" dirty="0">
                <a:solidFill>
                  <a:schemeClr val="tx1"/>
                </a:solidFill>
                <a:latin typeface="Century Gothic" panose="020B0502020202020204" pitchFamily="34" charset="0"/>
              </a:rPr>
              <a:t>Para la toma de valores en subestaciones, se aplicará lo señalado en el artículo 921-25 inciso b de la </a:t>
            </a:r>
            <a:r>
              <a:rPr lang="es-MX" sz="2400" b="1" dirty="0">
                <a:solidFill>
                  <a:schemeClr val="tx1"/>
                </a:solidFill>
                <a:latin typeface="Century Gothic" panose="020B0502020202020204" pitchFamily="34" charset="0"/>
              </a:rPr>
              <a:t>NOM-001-SEDE-2012</a:t>
            </a:r>
          </a:p>
          <a:p>
            <a:pPr algn="just"/>
            <a:endParaRPr lang="es-MX" sz="2400" b="1" dirty="0">
              <a:solidFill>
                <a:schemeClr val="tx1"/>
              </a:solidFill>
              <a:latin typeface="Century Gothic" panose="020B0502020202020204" pitchFamily="34" charset="0"/>
            </a:endParaRPr>
          </a:p>
          <a:p>
            <a:pPr algn="l"/>
            <a:r>
              <a:rPr lang="es-MX" sz="1900" b="1" dirty="0">
                <a:solidFill>
                  <a:schemeClr val="tx1"/>
                </a:solidFill>
                <a:effectLst/>
                <a:latin typeface="Century Gothic" panose="020B0502020202020204" pitchFamily="34" charset="0"/>
              </a:rPr>
              <a:t>Resistencia a tierra del sistema</a:t>
            </a:r>
            <a:r>
              <a:rPr lang="es-MX" sz="1900" dirty="0">
                <a:effectLst/>
                <a:latin typeface="Century Gothic" panose="020B0502020202020204" pitchFamily="34" charset="0"/>
              </a:rPr>
              <a:t>. </a:t>
            </a:r>
            <a:r>
              <a:rPr lang="es-MX" sz="1900" dirty="0">
                <a:solidFill>
                  <a:schemeClr val="tx1"/>
                </a:solidFill>
                <a:effectLst/>
                <a:latin typeface="Century Gothic" panose="020B0502020202020204" pitchFamily="34" charset="0"/>
              </a:rPr>
              <a:t>La resistencia a tierra del sistema de tierra, incluyendo todos los</a:t>
            </a:r>
            <a:br>
              <a:rPr lang="es-MX" sz="1900" dirty="0">
                <a:solidFill>
                  <a:schemeClr val="tx1"/>
                </a:solidFill>
                <a:latin typeface="Century Gothic" panose="020B0502020202020204" pitchFamily="34" charset="0"/>
              </a:rPr>
            </a:br>
            <a:r>
              <a:rPr lang="es-MX" sz="1900" dirty="0">
                <a:solidFill>
                  <a:schemeClr val="tx1"/>
                </a:solidFill>
                <a:effectLst/>
                <a:latin typeface="Century Gothic" panose="020B0502020202020204" pitchFamily="34" charset="0"/>
              </a:rPr>
              <a:t>elementos que lo forman, debe conservarse en un valor menor que lo indicado en la tabla 921-25(b).</a:t>
            </a:r>
            <a:endParaRPr lang="es-MX" sz="1900" dirty="0">
              <a:solidFill>
                <a:schemeClr val="tx1"/>
              </a:solidFill>
              <a:latin typeface="Century Gothic" panose="020B0502020202020204" pitchFamily="34" charset="0"/>
            </a:endParaRPr>
          </a:p>
        </p:txBody>
      </p:sp>
      <p:pic>
        <p:nvPicPr>
          <p:cNvPr id="8" name="Imagen 7" descr="Tabla&#10;&#10;Descripción generada automáticamente">
            <a:extLst>
              <a:ext uri="{FF2B5EF4-FFF2-40B4-BE49-F238E27FC236}">
                <a16:creationId xmlns:a16="http://schemas.microsoft.com/office/drawing/2014/main" id="{0061DDDA-9576-D996-1FFD-DC9188531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239" y="4511676"/>
            <a:ext cx="7030431" cy="1333686"/>
          </a:xfrm>
          <a:prstGeom prst="rect">
            <a:avLst/>
          </a:prstGeom>
        </p:spPr>
      </p:pic>
    </p:spTree>
    <p:extLst>
      <p:ext uri="{BB962C8B-B14F-4D97-AF65-F5344CB8AC3E}">
        <p14:creationId xmlns:p14="http://schemas.microsoft.com/office/powerpoint/2010/main" val="36130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¿QUE PUNTOS SE DEBEN CONSIDERAR PARA REALIZAR UN PROCESO CORRECTO?</a:t>
            </a:r>
          </a:p>
        </p:txBody>
      </p:sp>
      <p:sp>
        <p:nvSpPr>
          <p:cNvPr id="3" name="2 Subtítulo"/>
          <p:cNvSpPr>
            <a:spLocks noGrp="1"/>
          </p:cNvSpPr>
          <p:nvPr>
            <p:ph type="subTitle" idx="1"/>
          </p:nvPr>
        </p:nvSpPr>
        <p:spPr>
          <a:xfrm>
            <a:off x="323528" y="2132856"/>
            <a:ext cx="6400800" cy="2160240"/>
          </a:xfrm>
        </p:spPr>
        <p:txBody>
          <a:bodyPr>
            <a:normAutofit fontScale="85000" lnSpcReduction="20000"/>
          </a:bodyPr>
          <a:lstStyle/>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Conceptos</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Tipos de electrodos </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Herramienta </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Normativa</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EPP</a:t>
            </a:r>
          </a:p>
          <a:p>
            <a:pPr marL="457200" indent="-457200" algn="l">
              <a:buFont typeface="Arial" panose="020B0604020202020204" pitchFamily="34" charset="0"/>
              <a:buChar char="•"/>
            </a:pPr>
            <a:r>
              <a:rPr lang="es-MX" sz="2600" dirty="0">
                <a:solidFill>
                  <a:schemeClr val="tx1"/>
                </a:solidFill>
                <a:latin typeface="Century Gothic" panose="020B0502020202020204" pitchFamily="34" charset="0"/>
              </a:rPr>
              <a:t>Desarrollo de procedimiento</a:t>
            </a: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6CCD945-59D9-4A65-C485-AAD2B745F071}"/>
              </a:ext>
            </a:extLst>
          </p:cNvPr>
          <p:cNvPicPr>
            <a:picLocks noChangeAspect="1"/>
          </p:cNvPicPr>
          <p:nvPr/>
        </p:nvPicPr>
        <p:blipFill>
          <a:blip r:embed="rId4"/>
          <a:stretch>
            <a:fillRect/>
          </a:stretch>
        </p:blipFill>
        <p:spPr>
          <a:xfrm>
            <a:off x="87364" y="5703253"/>
            <a:ext cx="9015062" cy="986220"/>
          </a:xfrm>
          <a:prstGeom prst="rect">
            <a:avLst/>
          </a:prstGeom>
        </p:spPr>
      </p:pic>
    </p:spTree>
    <p:extLst>
      <p:ext uri="{BB962C8B-B14F-4D97-AF65-F5344CB8AC3E}">
        <p14:creationId xmlns:p14="http://schemas.microsoft.com/office/powerpoint/2010/main" val="1679322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683568" y="1772817"/>
            <a:ext cx="5688632" cy="984885"/>
          </a:xfrm>
          <a:prstGeom prst="rect">
            <a:avLst/>
          </a:prstGeom>
          <a:noFill/>
        </p:spPr>
        <p:txBody>
          <a:bodyPr wrap="square" rtlCol="0">
            <a:spAutoFit/>
          </a:bodyPr>
          <a:lstStyle/>
          <a:p>
            <a:r>
              <a:rPr lang="es-MX" sz="2000" b="1" dirty="0"/>
              <a:t>Interconexión de masas para bajar resistencia y lograr la equipotencialidad en el sistema.</a:t>
            </a:r>
          </a:p>
          <a:p>
            <a:endParaRPr lang="es-MX" dirty="0"/>
          </a:p>
        </p:txBody>
      </p:sp>
      <p:pic>
        <p:nvPicPr>
          <p:cNvPr id="5" name="Imagen 4">
            <a:extLst>
              <a:ext uri="{FF2B5EF4-FFF2-40B4-BE49-F238E27FC236}">
                <a16:creationId xmlns:a16="http://schemas.microsoft.com/office/drawing/2014/main" id="{7C3325B6-4C1C-4C62-9AB9-EA0AA6ECB4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4149" y="3273371"/>
            <a:ext cx="3623626" cy="2592288"/>
          </a:xfrm>
          <a:prstGeom prst="rect">
            <a:avLst/>
          </a:prstGeom>
        </p:spPr>
      </p:pic>
      <p:pic>
        <p:nvPicPr>
          <p:cNvPr id="7" name="Imagen 6">
            <a:extLst>
              <a:ext uri="{FF2B5EF4-FFF2-40B4-BE49-F238E27FC236}">
                <a16:creationId xmlns:a16="http://schemas.microsoft.com/office/drawing/2014/main" id="{0A9B5166-66BD-4AB7-952D-B339246E5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699890" y="3273371"/>
            <a:ext cx="3623626" cy="2592288"/>
          </a:xfrm>
          <a:prstGeom prst="rect">
            <a:avLst/>
          </a:prstGeom>
        </p:spPr>
      </p:pic>
      <p:pic>
        <p:nvPicPr>
          <p:cNvPr id="10" name="Imagen 9">
            <a:extLst>
              <a:ext uri="{FF2B5EF4-FFF2-40B4-BE49-F238E27FC236}">
                <a16:creationId xmlns:a16="http://schemas.microsoft.com/office/drawing/2014/main" id="{EB79F54D-D5F0-4BE2-AAE0-34647C0F37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508203" y="3273371"/>
            <a:ext cx="3623626" cy="2592289"/>
          </a:xfrm>
          <a:prstGeom prst="rect">
            <a:avLst/>
          </a:prstGeom>
        </p:spPr>
      </p:pic>
      <p:pic>
        <p:nvPicPr>
          <p:cNvPr id="9" name="Picture 3" descr="Z:\14. Reportes\Apoyo para Reportes\Logos\logo ans&amp;car OK.png">
            <a:extLst>
              <a:ext uri="{FF2B5EF4-FFF2-40B4-BE49-F238E27FC236}">
                <a16:creationId xmlns:a16="http://schemas.microsoft.com/office/drawing/2014/main" id="{2AED6838-7554-4F59-A9E6-196152DB6D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90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683568" y="1772817"/>
            <a:ext cx="5688632" cy="984885"/>
          </a:xfrm>
          <a:prstGeom prst="rect">
            <a:avLst/>
          </a:prstGeom>
          <a:noFill/>
        </p:spPr>
        <p:txBody>
          <a:bodyPr wrap="square" rtlCol="0">
            <a:spAutoFit/>
          </a:bodyPr>
          <a:lstStyle/>
          <a:p>
            <a:r>
              <a:rPr lang="es-MX" sz="2000" b="1" dirty="0"/>
              <a:t>Colocación de conductor faltante en aplicación del sistema de referencia en puesta a tierra</a:t>
            </a:r>
          </a:p>
          <a:p>
            <a:endParaRPr lang="es-MX" dirty="0"/>
          </a:p>
        </p:txBody>
      </p:sp>
      <p:pic>
        <p:nvPicPr>
          <p:cNvPr id="6" name="Imagen 5">
            <a:extLst>
              <a:ext uri="{FF2B5EF4-FFF2-40B4-BE49-F238E27FC236}">
                <a16:creationId xmlns:a16="http://schemas.microsoft.com/office/drawing/2014/main" id="{6F1010BF-6AC9-4BE1-A206-D68BB9FE0A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16" y="2564904"/>
            <a:ext cx="3075806" cy="4101075"/>
          </a:xfrm>
          <a:prstGeom prst="rect">
            <a:avLst/>
          </a:prstGeom>
        </p:spPr>
      </p:pic>
      <p:pic>
        <p:nvPicPr>
          <p:cNvPr id="9" name="Imagen 8">
            <a:extLst>
              <a:ext uri="{FF2B5EF4-FFF2-40B4-BE49-F238E27FC236}">
                <a16:creationId xmlns:a16="http://schemas.microsoft.com/office/drawing/2014/main" id="{913CAFF4-3881-4EA7-BFCE-5B08D769B1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2580" y="2564904"/>
            <a:ext cx="3075806" cy="4101075"/>
          </a:xfrm>
          <a:prstGeom prst="rect">
            <a:avLst/>
          </a:prstGeom>
        </p:spPr>
      </p:pic>
      <p:pic>
        <p:nvPicPr>
          <p:cNvPr id="8" name="Picture 3" descr="Z:\14. Reportes\Apoyo para Reportes\Logos\logo ans&amp;car OK.png">
            <a:extLst>
              <a:ext uri="{FF2B5EF4-FFF2-40B4-BE49-F238E27FC236}">
                <a16:creationId xmlns:a16="http://schemas.microsoft.com/office/drawing/2014/main" id="{7DC0C4B9-DE21-41EC-86A5-20676AF57A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22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EF52DC8B-E0EA-4247-9C62-D473FAC21C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13532" y="3228945"/>
            <a:ext cx="3144347" cy="2358260"/>
          </a:xfrm>
          <a:prstGeom prst="rect">
            <a:avLst/>
          </a:prstGeom>
        </p:spPr>
      </p:pic>
      <p:pic>
        <p:nvPicPr>
          <p:cNvPr id="8" name="Imagen 7">
            <a:extLst>
              <a:ext uri="{FF2B5EF4-FFF2-40B4-BE49-F238E27FC236}">
                <a16:creationId xmlns:a16="http://schemas.microsoft.com/office/drawing/2014/main" id="{A66B749D-8A33-4E67-BE58-D561C7D1F7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720181" y="3189074"/>
            <a:ext cx="3144348" cy="2438003"/>
          </a:xfrm>
          <a:prstGeom prst="rect">
            <a:avLst/>
          </a:prstGeom>
        </p:spPr>
      </p:pic>
      <p:pic>
        <p:nvPicPr>
          <p:cNvPr id="11" name="Imagen 10">
            <a:extLst>
              <a:ext uri="{FF2B5EF4-FFF2-40B4-BE49-F238E27FC236}">
                <a16:creationId xmlns:a16="http://schemas.microsoft.com/office/drawing/2014/main" id="{370E682E-68B7-46EB-B8E9-D099CAAD15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693765" y="3189076"/>
            <a:ext cx="3144351" cy="2438003"/>
          </a:xfrm>
          <a:prstGeom prst="rect">
            <a:avLst/>
          </a:prstGeom>
        </p:spPr>
      </p:pic>
      <p:sp>
        <p:nvSpPr>
          <p:cNvPr id="14" name="CuadroTexto 13">
            <a:extLst>
              <a:ext uri="{FF2B5EF4-FFF2-40B4-BE49-F238E27FC236}">
                <a16:creationId xmlns:a16="http://schemas.microsoft.com/office/drawing/2014/main" id="{D14B3C3D-1CBF-44BA-BB10-F9DACBD378E8}"/>
              </a:ext>
            </a:extLst>
          </p:cNvPr>
          <p:cNvSpPr txBox="1"/>
          <p:nvPr/>
        </p:nvSpPr>
        <p:spPr>
          <a:xfrm>
            <a:off x="158973" y="1703903"/>
            <a:ext cx="5887965" cy="677108"/>
          </a:xfrm>
          <a:prstGeom prst="rect">
            <a:avLst/>
          </a:prstGeom>
          <a:noFill/>
        </p:spPr>
        <p:txBody>
          <a:bodyPr wrap="square" rtlCol="0">
            <a:spAutoFit/>
          </a:bodyPr>
          <a:lstStyle/>
          <a:p>
            <a:r>
              <a:rPr lang="es-MX" sz="2000" b="1" dirty="0"/>
              <a:t>Instalación y rehabilitación del sistema de pararrayos</a:t>
            </a:r>
          </a:p>
          <a:p>
            <a:endParaRPr lang="es-MX" dirty="0"/>
          </a:p>
        </p:txBody>
      </p:sp>
      <p:pic>
        <p:nvPicPr>
          <p:cNvPr id="9" name="Picture 3" descr="Z:\14. Reportes\Apoyo para Reportes\Logos\logo ans&amp;car OK.png">
            <a:extLst>
              <a:ext uri="{FF2B5EF4-FFF2-40B4-BE49-F238E27FC236}">
                <a16:creationId xmlns:a16="http://schemas.microsoft.com/office/drawing/2014/main" id="{0F051FCA-2646-43C1-ABF5-E1B41A03FC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8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158974" y="1703903"/>
            <a:ext cx="5925194" cy="677108"/>
          </a:xfrm>
          <a:prstGeom prst="rect">
            <a:avLst/>
          </a:prstGeom>
          <a:noFill/>
        </p:spPr>
        <p:txBody>
          <a:bodyPr wrap="square" rtlCol="0">
            <a:spAutoFit/>
          </a:bodyPr>
          <a:lstStyle/>
          <a:p>
            <a:r>
              <a:rPr lang="es-MX" sz="2000" b="1" dirty="0"/>
              <a:t>Instalación y rehabilitación del sistema de pararrayos</a:t>
            </a:r>
          </a:p>
          <a:p>
            <a:endParaRPr lang="es-MX" dirty="0"/>
          </a:p>
        </p:txBody>
      </p:sp>
      <p:pic>
        <p:nvPicPr>
          <p:cNvPr id="6" name="Imagen 5">
            <a:extLst>
              <a:ext uri="{FF2B5EF4-FFF2-40B4-BE49-F238E27FC236}">
                <a16:creationId xmlns:a16="http://schemas.microsoft.com/office/drawing/2014/main" id="{B8978935-4E90-401B-9BC0-56FBCAAF3C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835902"/>
            <a:ext cx="2643758" cy="3525011"/>
          </a:xfrm>
          <a:prstGeom prst="rect">
            <a:avLst/>
          </a:prstGeom>
        </p:spPr>
      </p:pic>
      <p:pic>
        <p:nvPicPr>
          <p:cNvPr id="9" name="Imagen 8">
            <a:extLst>
              <a:ext uri="{FF2B5EF4-FFF2-40B4-BE49-F238E27FC236}">
                <a16:creationId xmlns:a16="http://schemas.microsoft.com/office/drawing/2014/main" id="{70A58EB3-3000-46A2-A7E5-E89D4320BC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848" y="2835901"/>
            <a:ext cx="2643758" cy="3525011"/>
          </a:xfrm>
          <a:prstGeom prst="rect">
            <a:avLst/>
          </a:prstGeom>
        </p:spPr>
      </p:pic>
      <p:pic>
        <p:nvPicPr>
          <p:cNvPr id="12" name="Imagen 11">
            <a:extLst>
              <a:ext uri="{FF2B5EF4-FFF2-40B4-BE49-F238E27FC236}">
                <a16:creationId xmlns:a16="http://schemas.microsoft.com/office/drawing/2014/main" id="{9613809A-567F-4AC7-B02A-FF3CF592BF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184" y="2835900"/>
            <a:ext cx="2736304" cy="3525012"/>
          </a:xfrm>
          <a:prstGeom prst="rect">
            <a:avLst/>
          </a:prstGeom>
        </p:spPr>
      </p:pic>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626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158974" y="1703903"/>
            <a:ext cx="8661498" cy="4555093"/>
          </a:xfrm>
          <a:prstGeom prst="rect">
            <a:avLst/>
          </a:prstGeom>
          <a:noFill/>
        </p:spPr>
        <p:txBody>
          <a:bodyPr wrap="square" rtlCol="0">
            <a:spAutoFit/>
          </a:bodyPr>
          <a:lstStyle/>
          <a:p>
            <a:r>
              <a:rPr lang="es-MX" sz="2000" b="1" dirty="0"/>
              <a:t>Instalación y rehabilitación del sistema de pararrayos (en el caso de la canalización del sistema de pararrayos se debe considerar lo siguiente:</a:t>
            </a:r>
          </a:p>
          <a:p>
            <a:endParaRPr lang="es-MX" sz="2000" dirty="0">
              <a:solidFill>
                <a:srgbClr val="2F2F2F"/>
              </a:solidFill>
              <a:latin typeface="Helvetica" panose="020B0604020202020204" pitchFamily="34" charset="0"/>
            </a:endParaRPr>
          </a:p>
          <a:p>
            <a:r>
              <a:rPr lang="es-MX" sz="2000" i="0" dirty="0">
                <a:effectLst/>
                <a:latin typeface="Helvetica" panose="020B0604020202020204" pitchFamily="34" charset="0"/>
              </a:rPr>
              <a:t>Proveer una canalización no metálica con resistencia a la intemperie sobre la superficie del conductor de bajada con el objeto de reducir la posibilidad de contacto accidental o incidental de los trabajadores</a:t>
            </a:r>
          </a:p>
          <a:p>
            <a:r>
              <a:rPr lang="es-MX" sz="1800" i="0" dirty="0">
                <a:effectLst/>
                <a:latin typeface="Arial" panose="020B0604020202020204" pitchFamily="34" charset="0"/>
              </a:rPr>
              <a:t> </a:t>
            </a:r>
          </a:p>
          <a:p>
            <a:r>
              <a:rPr lang="es-MX" sz="2000" i="0" dirty="0">
                <a:effectLst/>
                <a:latin typeface="Helvetica" panose="020B0604020202020204" pitchFamily="34" charset="0"/>
              </a:rPr>
              <a:t>Colocar en la canalización avisos de precaución que indiquen el "PELIGRO: EVENTUAL CORRIENTE DE RAYO", conforme a lo dispuesto por la NOM-022-STPS-2015</a:t>
            </a:r>
          </a:p>
          <a:p>
            <a:endParaRPr lang="es-MX" sz="1800" b="0" i="0" dirty="0">
              <a:solidFill>
                <a:srgbClr val="2F2F2F"/>
              </a:solidFill>
              <a:effectLst/>
              <a:latin typeface="Arial" panose="020B0604020202020204" pitchFamily="34" charset="0"/>
            </a:endParaRPr>
          </a:p>
          <a:p>
            <a:endParaRPr lang="es-MX" dirty="0">
              <a:solidFill>
                <a:srgbClr val="2F2F2F"/>
              </a:solidFill>
              <a:latin typeface="Arial" panose="020B0604020202020204" pitchFamily="34" charset="0"/>
            </a:endParaRPr>
          </a:p>
          <a:p>
            <a:r>
              <a:rPr lang="es-MX" sz="1800" b="0" i="0" dirty="0">
                <a:solidFill>
                  <a:srgbClr val="2F2F2F"/>
                </a:solidFill>
                <a:effectLst/>
                <a:latin typeface="Arial" panose="020B0604020202020204" pitchFamily="34" charset="0"/>
              </a:rPr>
              <a:t> </a:t>
            </a:r>
            <a:endParaRPr lang="es-MX" sz="2000" b="1" dirty="0"/>
          </a:p>
          <a:p>
            <a:endParaRPr lang="es-MX" sz="2000" b="1" dirty="0"/>
          </a:p>
          <a:p>
            <a:endParaRPr lang="es-MX" dirty="0"/>
          </a:p>
        </p:txBody>
      </p:sp>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C0A378FB-6ABA-4686-903C-069D8CE7D4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4505739"/>
            <a:ext cx="1656184" cy="2208245"/>
          </a:xfrm>
          <a:prstGeom prst="rect">
            <a:avLst/>
          </a:prstGeom>
        </p:spPr>
      </p:pic>
    </p:spTree>
    <p:extLst>
      <p:ext uri="{BB962C8B-B14F-4D97-AF65-F5344CB8AC3E}">
        <p14:creationId xmlns:p14="http://schemas.microsoft.com/office/powerpoint/2010/main" val="1910967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TIPOS DE REHABILITACIONES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158974" y="1703903"/>
            <a:ext cx="8805514" cy="3508653"/>
          </a:xfrm>
          <a:prstGeom prst="rect">
            <a:avLst/>
          </a:prstGeom>
          <a:noFill/>
        </p:spPr>
        <p:txBody>
          <a:bodyPr wrap="square" rtlCol="0">
            <a:spAutoFit/>
          </a:bodyPr>
          <a:lstStyle/>
          <a:p>
            <a:r>
              <a:rPr lang="es-MX" sz="2000" b="1" dirty="0"/>
              <a:t>Instalación y rehabilitación del sistema de pararrayos (en el caso de la canalización del sistema de pararrayos se debe considerar lo siguiente:</a:t>
            </a:r>
          </a:p>
          <a:p>
            <a:endParaRPr lang="es-MX" sz="2000" b="1" dirty="0"/>
          </a:p>
          <a:p>
            <a:r>
              <a:rPr lang="es-MX" sz="1800" b="0" i="0" dirty="0">
                <a:solidFill>
                  <a:srgbClr val="000000"/>
                </a:solidFill>
                <a:effectLst/>
                <a:latin typeface="Helvetica" panose="020B0604020202020204" pitchFamily="34" charset="0"/>
              </a:rPr>
              <a:t>Instalar el conductor de bajada de tal forma que su recorrido sea lo más corto posible y se eviten cruces con instalaciones eléctricas.(para la canalización esta prohibido usar codos de 90° o hacer dobleces al cable ya que esto puede generar resistencia al flujo de la energía del rayo) .</a:t>
            </a:r>
          </a:p>
          <a:p>
            <a:r>
              <a:rPr lang="es-MX" dirty="0">
                <a:solidFill>
                  <a:srgbClr val="000000"/>
                </a:solidFill>
                <a:latin typeface="Helvetica" panose="020B0604020202020204" pitchFamily="34" charset="0"/>
              </a:rPr>
              <a:t>En caso de perforar techos de lamina o techo impermeabilizado es necesario volver a sellas con silicón o algún tipo de impermeabilizante para evitar filtraciones de agua en las instalaciones del cliente.</a:t>
            </a:r>
          </a:p>
          <a:p>
            <a:endParaRPr lang="es-MX" sz="1800" b="1" dirty="0"/>
          </a:p>
          <a:p>
            <a:endParaRPr lang="es-MX" dirty="0"/>
          </a:p>
        </p:txBody>
      </p:sp>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DB1C00B-E815-4D38-9320-A387C9D63AF3}"/>
              </a:ext>
            </a:extLst>
          </p:cNvPr>
          <p:cNvPicPr>
            <a:picLocks noChangeAspect="1"/>
          </p:cNvPicPr>
          <p:nvPr/>
        </p:nvPicPr>
        <p:blipFill>
          <a:blip r:embed="rId4"/>
          <a:stretch>
            <a:fillRect/>
          </a:stretch>
        </p:blipFill>
        <p:spPr>
          <a:xfrm>
            <a:off x="827584" y="4869160"/>
            <a:ext cx="1609725" cy="1609725"/>
          </a:xfrm>
          <a:prstGeom prst="rect">
            <a:avLst/>
          </a:prstGeom>
        </p:spPr>
      </p:pic>
      <p:pic>
        <p:nvPicPr>
          <p:cNvPr id="7" name="Imagen 6">
            <a:extLst>
              <a:ext uri="{FF2B5EF4-FFF2-40B4-BE49-F238E27FC236}">
                <a16:creationId xmlns:a16="http://schemas.microsoft.com/office/drawing/2014/main" id="{D7B9D0B1-6975-4DFA-B598-0A50F351FAC3}"/>
              </a:ext>
            </a:extLst>
          </p:cNvPr>
          <p:cNvPicPr>
            <a:picLocks noChangeAspect="1"/>
          </p:cNvPicPr>
          <p:nvPr/>
        </p:nvPicPr>
        <p:blipFill>
          <a:blip r:embed="rId5"/>
          <a:stretch>
            <a:fillRect/>
          </a:stretch>
        </p:blipFill>
        <p:spPr>
          <a:xfrm>
            <a:off x="5453980" y="4823065"/>
            <a:ext cx="1638300" cy="1695450"/>
          </a:xfrm>
          <a:prstGeom prst="rect">
            <a:avLst/>
          </a:prstGeom>
        </p:spPr>
      </p:pic>
      <p:pic>
        <p:nvPicPr>
          <p:cNvPr id="9" name="Imagen 8">
            <a:extLst>
              <a:ext uri="{FF2B5EF4-FFF2-40B4-BE49-F238E27FC236}">
                <a16:creationId xmlns:a16="http://schemas.microsoft.com/office/drawing/2014/main" id="{334749A5-6568-4B52-A54B-48A0AD4A6991}"/>
              </a:ext>
            </a:extLst>
          </p:cNvPr>
          <p:cNvPicPr>
            <a:picLocks noChangeAspect="1"/>
          </p:cNvPicPr>
          <p:nvPr/>
        </p:nvPicPr>
        <p:blipFill>
          <a:blip r:embed="rId6"/>
          <a:stretch>
            <a:fillRect/>
          </a:stretch>
        </p:blipFill>
        <p:spPr>
          <a:xfrm>
            <a:off x="2440292" y="5046902"/>
            <a:ext cx="1190625" cy="1247775"/>
          </a:xfrm>
          <a:prstGeom prst="rect">
            <a:avLst/>
          </a:prstGeom>
        </p:spPr>
      </p:pic>
      <p:pic>
        <p:nvPicPr>
          <p:cNvPr id="12" name="Imagen 11">
            <a:extLst>
              <a:ext uri="{FF2B5EF4-FFF2-40B4-BE49-F238E27FC236}">
                <a16:creationId xmlns:a16="http://schemas.microsoft.com/office/drawing/2014/main" id="{4E9A7D85-C88C-4F96-9A8B-CD8D0A21FF30}"/>
              </a:ext>
            </a:extLst>
          </p:cNvPr>
          <p:cNvPicPr>
            <a:picLocks noChangeAspect="1"/>
          </p:cNvPicPr>
          <p:nvPr/>
        </p:nvPicPr>
        <p:blipFill>
          <a:blip r:embed="rId7"/>
          <a:stretch>
            <a:fillRect/>
          </a:stretch>
        </p:blipFill>
        <p:spPr>
          <a:xfrm>
            <a:off x="7232910" y="5046902"/>
            <a:ext cx="1346489" cy="1279583"/>
          </a:xfrm>
          <a:prstGeom prst="rect">
            <a:avLst/>
          </a:prstGeom>
        </p:spPr>
      </p:pic>
    </p:spTree>
    <p:extLst>
      <p:ext uri="{BB962C8B-B14F-4D97-AF65-F5344CB8AC3E}">
        <p14:creationId xmlns:p14="http://schemas.microsoft.com/office/powerpoint/2010/main" val="488277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 A INTERCONECTAR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36FE489-533E-45D5-B549-B1A427E3AC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892" y="3028346"/>
            <a:ext cx="3393593" cy="2304258"/>
          </a:xfrm>
          <a:prstGeom prst="rect">
            <a:avLst/>
          </a:prstGeom>
        </p:spPr>
      </p:pic>
      <p:pic>
        <p:nvPicPr>
          <p:cNvPr id="12" name="Imagen 11">
            <a:extLst>
              <a:ext uri="{FF2B5EF4-FFF2-40B4-BE49-F238E27FC236}">
                <a16:creationId xmlns:a16="http://schemas.microsoft.com/office/drawing/2014/main" id="{3E104584-8E0E-4DC2-BA47-24B10F59A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896" y="2483679"/>
            <a:ext cx="2304257" cy="3393593"/>
          </a:xfrm>
          <a:prstGeom prst="rect">
            <a:avLst/>
          </a:prstGeom>
        </p:spPr>
      </p:pic>
      <p:pic>
        <p:nvPicPr>
          <p:cNvPr id="20" name="Imagen 19">
            <a:extLst>
              <a:ext uri="{FF2B5EF4-FFF2-40B4-BE49-F238E27FC236}">
                <a16:creationId xmlns:a16="http://schemas.microsoft.com/office/drawing/2014/main" id="{5CBAD5D2-15C8-43E5-B071-A3A08F8FB934}"/>
              </a:ext>
            </a:extLst>
          </p:cNvPr>
          <p:cNvPicPr>
            <a:picLocks noChangeAspect="1"/>
          </p:cNvPicPr>
          <p:nvPr/>
        </p:nvPicPr>
        <p:blipFill rotWithShape="1">
          <a:blip r:embed="rId5">
            <a:extLst>
              <a:ext uri="{28A0092B-C50C-407E-A947-70E740481C1C}">
                <a14:useLocalDpi xmlns:a14="http://schemas.microsoft.com/office/drawing/2010/main" val="0"/>
              </a:ext>
            </a:extLst>
          </a:blip>
          <a:srcRect l="39200" t="25820" r="35600" b="41888"/>
          <a:stretch/>
        </p:blipFill>
        <p:spPr>
          <a:xfrm>
            <a:off x="6412282" y="2483678"/>
            <a:ext cx="2304259" cy="3393594"/>
          </a:xfrm>
          <a:prstGeom prst="rect">
            <a:avLst/>
          </a:prstGeom>
        </p:spPr>
      </p:pic>
      <p:pic>
        <p:nvPicPr>
          <p:cNvPr id="8" name="Picture 3" descr="Z:\14. Reportes\Apoyo para Reportes\Logos\logo ans&amp;car OK.png">
            <a:extLst>
              <a:ext uri="{FF2B5EF4-FFF2-40B4-BE49-F238E27FC236}">
                <a16:creationId xmlns:a16="http://schemas.microsoft.com/office/drawing/2014/main" id="{7635CDF9-639D-4724-94D3-2A571F277E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DA6FC22F-B282-4DA0-B8AD-8F43F1B7531C}"/>
              </a:ext>
            </a:extLst>
          </p:cNvPr>
          <p:cNvSpPr/>
          <p:nvPr/>
        </p:nvSpPr>
        <p:spPr>
          <a:xfrm>
            <a:off x="1259631" y="6021288"/>
            <a:ext cx="936105" cy="710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Pinza de descarga/estructura</a:t>
            </a:r>
          </a:p>
        </p:txBody>
      </p:sp>
      <p:sp>
        <p:nvSpPr>
          <p:cNvPr id="13" name="Rectángulo 12">
            <a:extLst>
              <a:ext uri="{FF2B5EF4-FFF2-40B4-BE49-F238E27FC236}">
                <a16:creationId xmlns:a16="http://schemas.microsoft.com/office/drawing/2014/main" id="{589B5190-CA20-4033-8A8C-25C63963931E}"/>
              </a:ext>
            </a:extLst>
          </p:cNvPr>
          <p:cNvSpPr/>
          <p:nvPr/>
        </p:nvSpPr>
        <p:spPr>
          <a:xfrm>
            <a:off x="4211960" y="6165304"/>
            <a:ext cx="1296144" cy="560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Tierra/Neutro transformador</a:t>
            </a:r>
          </a:p>
        </p:txBody>
      </p:sp>
      <p:sp>
        <p:nvSpPr>
          <p:cNvPr id="14" name="Rectángulo 13">
            <a:extLst>
              <a:ext uri="{FF2B5EF4-FFF2-40B4-BE49-F238E27FC236}">
                <a16:creationId xmlns:a16="http://schemas.microsoft.com/office/drawing/2014/main" id="{4D315DC5-44FF-481D-947E-176A93D441D4}"/>
              </a:ext>
            </a:extLst>
          </p:cNvPr>
          <p:cNvSpPr/>
          <p:nvPr/>
        </p:nvSpPr>
        <p:spPr>
          <a:xfrm>
            <a:off x="6916339" y="6381328"/>
            <a:ext cx="1296144" cy="275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Pararrayos</a:t>
            </a:r>
          </a:p>
        </p:txBody>
      </p:sp>
    </p:spTree>
    <p:extLst>
      <p:ext uri="{BB962C8B-B14F-4D97-AF65-F5344CB8AC3E}">
        <p14:creationId xmlns:p14="http://schemas.microsoft.com/office/powerpoint/2010/main" val="3190880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 A INTERCONECTAR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14. Reportes\Apoyo para Reportes\Logos\logo ans&amp;car OK.png">
            <a:extLst>
              <a:ext uri="{FF2B5EF4-FFF2-40B4-BE49-F238E27FC236}">
                <a16:creationId xmlns:a16="http://schemas.microsoft.com/office/drawing/2014/main" id="{7635CDF9-639D-4724-94D3-2A571F277E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7229251-9022-4FCD-9A38-DD9B6DC47B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898749" y="2907877"/>
            <a:ext cx="3393594" cy="2545196"/>
          </a:xfrm>
          <a:prstGeom prst="rect">
            <a:avLst/>
          </a:prstGeom>
        </p:spPr>
      </p:pic>
      <p:pic>
        <p:nvPicPr>
          <p:cNvPr id="7" name="Imagen 6">
            <a:extLst>
              <a:ext uri="{FF2B5EF4-FFF2-40B4-BE49-F238E27FC236}">
                <a16:creationId xmlns:a16="http://schemas.microsoft.com/office/drawing/2014/main" id="{E00FF2EB-4A62-45F7-863C-C54D746AA2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00671" y="2907878"/>
            <a:ext cx="3393593" cy="2545195"/>
          </a:xfrm>
          <a:prstGeom prst="rect">
            <a:avLst/>
          </a:prstGeom>
        </p:spPr>
      </p:pic>
      <p:pic>
        <p:nvPicPr>
          <p:cNvPr id="10" name="Imagen 9">
            <a:extLst>
              <a:ext uri="{FF2B5EF4-FFF2-40B4-BE49-F238E27FC236}">
                <a16:creationId xmlns:a16="http://schemas.microsoft.com/office/drawing/2014/main" id="{1935859D-F861-4691-9457-5BBBE545E2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923086" y="2907878"/>
            <a:ext cx="3393593" cy="2545195"/>
          </a:xfrm>
          <a:prstGeom prst="rect">
            <a:avLst/>
          </a:prstGeom>
        </p:spPr>
      </p:pic>
      <p:sp>
        <p:nvSpPr>
          <p:cNvPr id="14" name="Rectángulo 13">
            <a:extLst>
              <a:ext uri="{FF2B5EF4-FFF2-40B4-BE49-F238E27FC236}">
                <a16:creationId xmlns:a16="http://schemas.microsoft.com/office/drawing/2014/main" id="{19115D93-3D8D-4C39-8B85-D34ADDEE296C}"/>
              </a:ext>
            </a:extLst>
          </p:cNvPr>
          <p:cNvSpPr/>
          <p:nvPr/>
        </p:nvSpPr>
        <p:spPr>
          <a:xfrm>
            <a:off x="2771800" y="6093296"/>
            <a:ext cx="3312368" cy="560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Almacenaje o contenedores de solventes y/o combustibles.</a:t>
            </a:r>
          </a:p>
        </p:txBody>
      </p:sp>
    </p:spTree>
    <p:extLst>
      <p:ext uri="{BB962C8B-B14F-4D97-AF65-F5344CB8AC3E}">
        <p14:creationId xmlns:p14="http://schemas.microsoft.com/office/powerpoint/2010/main" val="1635647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 A INTERCONECTAR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14. Reportes\Apoyo para Reportes\Logos\logo ans&amp;car OK.png">
            <a:extLst>
              <a:ext uri="{FF2B5EF4-FFF2-40B4-BE49-F238E27FC236}">
                <a16:creationId xmlns:a16="http://schemas.microsoft.com/office/drawing/2014/main" id="{7635CDF9-639D-4724-94D3-2A571F277E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19115D93-3D8D-4C39-8B85-D34ADDEE296C}"/>
              </a:ext>
            </a:extLst>
          </p:cNvPr>
          <p:cNvSpPr/>
          <p:nvPr/>
        </p:nvSpPr>
        <p:spPr>
          <a:xfrm>
            <a:off x="2771800" y="6093296"/>
            <a:ext cx="3312368" cy="560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Maquinaria que genera estática</a:t>
            </a:r>
          </a:p>
        </p:txBody>
      </p:sp>
      <p:pic>
        <p:nvPicPr>
          <p:cNvPr id="4" name="Imagen 3">
            <a:extLst>
              <a:ext uri="{FF2B5EF4-FFF2-40B4-BE49-F238E27FC236}">
                <a16:creationId xmlns:a16="http://schemas.microsoft.com/office/drawing/2014/main" id="{7FA80206-1156-405A-8543-1CD26E9065AC}"/>
              </a:ext>
            </a:extLst>
          </p:cNvPr>
          <p:cNvPicPr>
            <a:picLocks noChangeAspect="1"/>
          </p:cNvPicPr>
          <p:nvPr/>
        </p:nvPicPr>
        <p:blipFill>
          <a:blip r:embed="rId4"/>
          <a:stretch>
            <a:fillRect/>
          </a:stretch>
        </p:blipFill>
        <p:spPr>
          <a:xfrm>
            <a:off x="176981" y="1700808"/>
            <a:ext cx="3602931" cy="2273171"/>
          </a:xfrm>
          <a:prstGeom prst="rect">
            <a:avLst/>
          </a:prstGeom>
        </p:spPr>
      </p:pic>
      <p:pic>
        <p:nvPicPr>
          <p:cNvPr id="9" name="Imagen 8">
            <a:extLst>
              <a:ext uri="{FF2B5EF4-FFF2-40B4-BE49-F238E27FC236}">
                <a16:creationId xmlns:a16="http://schemas.microsoft.com/office/drawing/2014/main" id="{9FDB0BDC-49FD-426B-BC08-A3D6B67401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104" y="1988840"/>
            <a:ext cx="2695575" cy="1695450"/>
          </a:xfrm>
          <a:prstGeom prst="rect">
            <a:avLst/>
          </a:prstGeom>
        </p:spPr>
      </p:pic>
      <p:pic>
        <p:nvPicPr>
          <p:cNvPr id="12" name="Imagen 11">
            <a:extLst>
              <a:ext uri="{FF2B5EF4-FFF2-40B4-BE49-F238E27FC236}">
                <a16:creationId xmlns:a16="http://schemas.microsoft.com/office/drawing/2014/main" id="{A7B16AF7-4C00-4C67-85A9-634FDC00F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1646" y="3987620"/>
            <a:ext cx="2352675" cy="1943100"/>
          </a:xfrm>
          <a:prstGeom prst="rect">
            <a:avLst/>
          </a:prstGeom>
        </p:spPr>
      </p:pic>
    </p:spTree>
    <p:extLst>
      <p:ext uri="{BB962C8B-B14F-4D97-AF65-F5344CB8AC3E}">
        <p14:creationId xmlns:p14="http://schemas.microsoft.com/office/powerpoint/2010/main" val="1449029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PROCESO PARA REALIZAR UN SUMINISTRO E INSTALACION DE             UN PUNTO DE REFERENCIA A TIERRA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1D1E501E-5B7F-4D0D-999E-4672D8BE5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23" y="1593913"/>
            <a:ext cx="1882089" cy="2323562"/>
          </a:xfrm>
          <a:prstGeom prst="rect">
            <a:avLst/>
          </a:prstGeom>
        </p:spPr>
      </p:pic>
      <p:pic>
        <p:nvPicPr>
          <p:cNvPr id="7" name="Imagen 6">
            <a:extLst>
              <a:ext uri="{FF2B5EF4-FFF2-40B4-BE49-F238E27FC236}">
                <a16:creationId xmlns:a16="http://schemas.microsoft.com/office/drawing/2014/main" id="{51890E93-717A-4272-95E1-858EF02F4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23" y="4201781"/>
            <a:ext cx="1882089" cy="2323563"/>
          </a:xfrm>
          <a:prstGeom prst="rect">
            <a:avLst/>
          </a:prstGeom>
        </p:spPr>
      </p:pic>
      <p:pic>
        <p:nvPicPr>
          <p:cNvPr id="9" name="Imagen 8">
            <a:extLst>
              <a:ext uri="{FF2B5EF4-FFF2-40B4-BE49-F238E27FC236}">
                <a16:creationId xmlns:a16="http://schemas.microsoft.com/office/drawing/2014/main" id="{6EF530FD-87C9-4D8A-8DFE-C5168B0922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1760" y="4201780"/>
            <a:ext cx="1882089" cy="2323563"/>
          </a:xfrm>
          <a:prstGeom prst="rect">
            <a:avLst/>
          </a:prstGeom>
        </p:spPr>
      </p:pic>
      <p:pic>
        <p:nvPicPr>
          <p:cNvPr id="11" name="Imagen 10">
            <a:extLst>
              <a:ext uri="{FF2B5EF4-FFF2-40B4-BE49-F238E27FC236}">
                <a16:creationId xmlns:a16="http://schemas.microsoft.com/office/drawing/2014/main" id="{AB462C08-A19D-455A-9D80-B71A561419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1759" y="1593913"/>
            <a:ext cx="1882089" cy="2323564"/>
          </a:xfrm>
          <a:prstGeom prst="rect">
            <a:avLst/>
          </a:prstGeom>
        </p:spPr>
      </p:pic>
      <p:pic>
        <p:nvPicPr>
          <p:cNvPr id="13" name="Imagen 12">
            <a:extLst>
              <a:ext uri="{FF2B5EF4-FFF2-40B4-BE49-F238E27FC236}">
                <a16:creationId xmlns:a16="http://schemas.microsoft.com/office/drawing/2014/main" id="{0CF3535D-C2F4-47D2-A69E-F31A98171A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00" y="1598034"/>
            <a:ext cx="1882089" cy="2319441"/>
          </a:xfrm>
          <a:prstGeom prst="rect">
            <a:avLst/>
          </a:prstGeom>
        </p:spPr>
      </p:pic>
      <p:pic>
        <p:nvPicPr>
          <p:cNvPr id="15" name="Imagen 14">
            <a:extLst>
              <a:ext uri="{FF2B5EF4-FFF2-40B4-BE49-F238E27FC236}">
                <a16:creationId xmlns:a16="http://schemas.microsoft.com/office/drawing/2014/main" id="{354B2C50-5EF2-447F-ACDA-5C22BE3459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0" y="4201780"/>
            <a:ext cx="1882088" cy="2304259"/>
          </a:xfrm>
          <a:prstGeom prst="rect">
            <a:avLst/>
          </a:prstGeom>
        </p:spPr>
      </p:pic>
      <p:pic>
        <p:nvPicPr>
          <p:cNvPr id="17" name="Imagen 16">
            <a:extLst>
              <a:ext uri="{FF2B5EF4-FFF2-40B4-BE49-F238E27FC236}">
                <a16:creationId xmlns:a16="http://schemas.microsoft.com/office/drawing/2014/main" id="{A67EC9A9-BD05-4095-889F-E02BB81628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4452" y="1601621"/>
            <a:ext cx="1882089" cy="2323562"/>
          </a:xfrm>
          <a:prstGeom prst="rect">
            <a:avLst/>
          </a:prstGeom>
        </p:spPr>
      </p:pic>
      <p:pic>
        <p:nvPicPr>
          <p:cNvPr id="19" name="Imagen 18">
            <a:extLst>
              <a:ext uri="{FF2B5EF4-FFF2-40B4-BE49-F238E27FC236}">
                <a16:creationId xmlns:a16="http://schemas.microsoft.com/office/drawing/2014/main" id="{39BDCEBB-DECD-4B8B-9854-37889DC8FB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6623366" y="4412866"/>
            <a:ext cx="2304261" cy="1882090"/>
          </a:xfrm>
          <a:prstGeom prst="rect">
            <a:avLst/>
          </a:prstGeom>
        </p:spPr>
      </p:pic>
      <p:pic>
        <p:nvPicPr>
          <p:cNvPr id="14" name="Picture 3" descr="Z:\14. Reportes\Apoyo para Reportes\Logos\logo ans&amp;car OK.png">
            <a:extLst>
              <a:ext uri="{FF2B5EF4-FFF2-40B4-BE49-F238E27FC236}">
                <a16:creationId xmlns:a16="http://schemas.microsoft.com/office/drawing/2014/main" id="{0779F465-779C-4D8B-B533-D1F18589C7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346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19668"/>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¿QUÉ ES EL SISTEMA DE TIERRAS FÍSICAS?</a:t>
            </a:r>
          </a:p>
        </p:txBody>
      </p:sp>
      <p:sp>
        <p:nvSpPr>
          <p:cNvPr id="3" name="2 Subtítulo"/>
          <p:cNvSpPr>
            <a:spLocks noGrp="1"/>
          </p:cNvSpPr>
          <p:nvPr>
            <p:ph type="subTitle" idx="1"/>
          </p:nvPr>
        </p:nvSpPr>
        <p:spPr>
          <a:xfrm>
            <a:off x="251520" y="2438515"/>
            <a:ext cx="4896544" cy="3006709"/>
          </a:xfrm>
        </p:spPr>
        <p:txBody>
          <a:bodyPr>
            <a:normAutofit/>
          </a:bodyPr>
          <a:lstStyle/>
          <a:p>
            <a:pPr algn="just" fontAlgn="base"/>
            <a:r>
              <a:rPr lang="es-MX" sz="2000" dirty="0">
                <a:solidFill>
                  <a:schemeClr val="tx1"/>
                </a:solidFill>
                <a:latin typeface="Century Gothic" panose="020B0502020202020204" pitchFamily="34" charset="0"/>
              </a:rPr>
              <a:t>La finalidad principal de una puesta a tierra o tierra física es garantizar la seguridad y evitar consecuencias graves a personas y equipos. Una correcta conexión a tierra física proporciona a las corrientes una ruta segura y evita que encuentren rutas no deseadas que podrían provocar daños.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6537323-5AFA-4E02-9F24-157CA5A3C3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887458" y="2339082"/>
            <a:ext cx="4389107" cy="3291830"/>
          </a:xfrm>
          <a:prstGeom prst="rect">
            <a:avLst/>
          </a:prstGeom>
          <a:ln w="6350">
            <a:solidFill>
              <a:schemeClr val="tx1"/>
            </a:solidFill>
          </a:ln>
        </p:spPr>
      </p:pic>
    </p:spTree>
    <p:extLst>
      <p:ext uri="{BB962C8B-B14F-4D97-AF65-F5344CB8AC3E}">
        <p14:creationId xmlns:p14="http://schemas.microsoft.com/office/powerpoint/2010/main" val="204019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2800" b="1" dirty="0">
                <a:solidFill>
                  <a:schemeClr val="bg1"/>
                </a:solidFill>
                <a:latin typeface="Century Gothic" panose="020B0502020202020204" pitchFamily="34" charset="0"/>
              </a:rPr>
              <a:t>ACORDAMIENTO/ENCAPSULADO DEL AREA              DE TRABAJO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0152148-2638-4AA8-8C36-A6D086DBCA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429" y="2245303"/>
            <a:ext cx="3075806" cy="4101075"/>
          </a:xfrm>
          <a:prstGeom prst="rect">
            <a:avLst/>
          </a:prstGeom>
        </p:spPr>
      </p:pic>
      <p:pic>
        <p:nvPicPr>
          <p:cNvPr id="7" name="Imagen 6">
            <a:extLst>
              <a:ext uri="{FF2B5EF4-FFF2-40B4-BE49-F238E27FC236}">
                <a16:creationId xmlns:a16="http://schemas.microsoft.com/office/drawing/2014/main" id="{6652DC3F-3788-4064-B1C3-1D4601A3C1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736131" y="2757939"/>
            <a:ext cx="4101075" cy="3075805"/>
          </a:xfrm>
          <a:prstGeom prst="rect">
            <a:avLst/>
          </a:prstGeom>
        </p:spPr>
      </p:pic>
      <p:pic>
        <p:nvPicPr>
          <p:cNvPr id="8" name="Picture 3" descr="Z:\14. Reportes\Apoyo para Reportes\Logos\logo ans&amp;car OK.png">
            <a:extLst>
              <a:ext uri="{FF2B5EF4-FFF2-40B4-BE49-F238E27FC236}">
                <a16:creationId xmlns:a16="http://schemas.microsoft.com/office/drawing/2014/main" id="{1C72D24D-895C-45EB-A52B-636D577AD9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37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2800" b="1" dirty="0">
                <a:solidFill>
                  <a:schemeClr val="bg1"/>
                </a:solidFill>
                <a:latin typeface="Century Gothic" panose="020B0502020202020204" pitchFamily="34" charset="0"/>
              </a:rPr>
              <a:t>ORDEN DE LAS HERRAMIENTAS A UTILIZAR</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BEE0936-AE4F-4E57-B560-77ED9A923C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30" y="2132856"/>
            <a:ext cx="4032448" cy="4104456"/>
          </a:xfrm>
          <a:prstGeom prst="rect">
            <a:avLst/>
          </a:prstGeom>
        </p:spPr>
      </p:pic>
      <p:pic>
        <p:nvPicPr>
          <p:cNvPr id="8" name="Imagen 7">
            <a:extLst>
              <a:ext uri="{FF2B5EF4-FFF2-40B4-BE49-F238E27FC236}">
                <a16:creationId xmlns:a16="http://schemas.microsoft.com/office/drawing/2014/main" id="{109F8905-7CD6-47E5-9475-C66A954A7A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2132856"/>
            <a:ext cx="4032447" cy="4104456"/>
          </a:xfrm>
          <a:prstGeom prst="rect">
            <a:avLst/>
          </a:prstGeom>
        </p:spPr>
      </p:pic>
      <p:pic>
        <p:nvPicPr>
          <p:cNvPr id="7" name="Picture 3" descr="Z:\14. Reportes\Apoyo para Reportes\Logos\logo ans&amp;car OK.png">
            <a:extLst>
              <a:ext uri="{FF2B5EF4-FFF2-40B4-BE49-F238E27FC236}">
                <a16:creationId xmlns:a16="http://schemas.microsoft.com/office/drawing/2014/main" id="{1EE59DD5-B313-4E57-8702-8B77B0F670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109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DELIMITAR AREA PARA CORTE TRANSVERSAL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95C089C-3090-4C46-96C8-4178EE6F70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39" y="2996952"/>
            <a:ext cx="2771801" cy="3133340"/>
          </a:xfrm>
          <a:prstGeom prst="rect">
            <a:avLst/>
          </a:prstGeom>
        </p:spPr>
      </p:pic>
      <p:pic>
        <p:nvPicPr>
          <p:cNvPr id="7" name="Imagen 6">
            <a:extLst>
              <a:ext uri="{FF2B5EF4-FFF2-40B4-BE49-F238E27FC236}">
                <a16:creationId xmlns:a16="http://schemas.microsoft.com/office/drawing/2014/main" id="{9280DCAD-424E-4654-85FE-0918E710A9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137840" y="2522899"/>
            <a:ext cx="3120347" cy="2340260"/>
          </a:xfrm>
          <a:prstGeom prst="rect">
            <a:avLst/>
          </a:prstGeom>
        </p:spPr>
      </p:pic>
      <p:pic>
        <p:nvPicPr>
          <p:cNvPr id="10" name="Imagen 9">
            <a:extLst>
              <a:ext uri="{FF2B5EF4-FFF2-40B4-BE49-F238E27FC236}">
                <a16:creationId xmlns:a16="http://schemas.microsoft.com/office/drawing/2014/main" id="{41F3E4E7-3DCC-410A-AEF9-72BE1D7E12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2200" y="3212976"/>
            <a:ext cx="2340261" cy="3120348"/>
          </a:xfrm>
          <a:prstGeom prst="rect">
            <a:avLst/>
          </a:prstGeom>
        </p:spPr>
      </p:pic>
      <p:pic>
        <p:nvPicPr>
          <p:cNvPr id="8" name="Picture 3" descr="Z:\14. Reportes\Apoyo para Reportes\Logos\logo ans&amp;car OK.png">
            <a:extLst>
              <a:ext uri="{FF2B5EF4-FFF2-40B4-BE49-F238E27FC236}">
                <a16:creationId xmlns:a16="http://schemas.microsoft.com/office/drawing/2014/main" id="{194B0F36-3845-4B40-A1EF-0056D0DC79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19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OBRA CIVIL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E78BC14D-21E4-49C5-BD47-0C34209ADF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132855"/>
            <a:ext cx="2808312" cy="3744416"/>
          </a:xfrm>
          <a:prstGeom prst="rect">
            <a:avLst/>
          </a:prstGeom>
        </p:spPr>
      </p:pic>
      <p:pic>
        <p:nvPicPr>
          <p:cNvPr id="9" name="Imagen 8">
            <a:extLst>
              <a:ext uri="{FF2B5EF4-FFF2-40B4-BE49-F238E27FC236}">
                <a16:creationId xmlns:a16="http://schemas.microsoft.com/office/drawing/2014/main" id="{F6E59F2F-BE19-4E6D-9795-66DDEAC07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699792" y="2600907"/>
            <a:ext cx="3744414" cy="2808311"/>
          </a:xfrm>
          <a:prstGeom prst="rect">
            <a:avLst/>
          </a:prstGeom>
        </p:spPr>
      </p:pic>
      <p:pic>
        <p:nvPicPr>
          <p:cNvPr id="12" name="Imagen 11">
            <a:extLst>
              <a:ext uri="{FF2B5EF4-FFF2-40B4-BE49-F238E27FC236}">
                <a16:creationId xmlns:a16="http://schemas.microsoft.com/office/drawing/2014/main" id="{02F97E70-9ACE-4B25-9919-3A865D3141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688124" y="2600906"/>
            <a:ext cx="3744416" cy="2808312"/>
          </a:xfrm>
          <a:prstGeom prst="rect">
            <a:avLst/>
          </a:prstGeom>
        </p:spPr>
      </p:pic>
      <p:pic>
        <p:nvPicPr>
          <p:cNvPr id="8" name="Picture 3" descr="Z:\14. Reportes\Apoyo para Reportes\Logos\logo ans&amp;car OK.png">
            <a:extLst>
              <a:ext uri="{FF2B5EF4-FFF2-40B4-BE49-F238E27FC236}">
                <a16:creationId xmlns:a16="http://schemas.microsoft.com/office/drawing/2014/main" id="{EFD8D0FE-C3C1-4347-8675-B596CD4EA0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54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OBRA CIVIL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852E291-0D4E-4B49-B21E-63077DFF7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785492" y="3110923"/>
            <a:ext cx="3573016" cy="2679762"/>
          </a:xfrm>
          <a:prstGeom prst="rect">
            <a:avLst/>
          </a:prstGeom>
        </p:spPr>
      </p:pic>
      <p:pic>
        <p:nvPicPr>
          <p:cNvPr id="7" name="Imagen 6">
            <a:extLst>
              <a:ext uri="{FF2B5EF4-FFF2-40B4-BE49-F238E27FC236}">
                <a16:creationId xmlns:a16="http://schemas.microsoft.com/office/drawing/2014/main" id="{3D160383-E6BC-4683-AF2F-29DE7AD8F1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92571" y="3155547"/>
            <a:ext cx="3573016" cy="2679762"/>
          </a:xfrm>
          <a:prstGeom prst="rect">
            <a:avLst/>
          </a:prstGeom>
        </p:spPr>
      </p:pic>
      <p:pic>
        <p:nvPicPr>
          <p:cNvPr id="13" name="Imagen 12">
            <a:extLst>
              <a:ext uri="{FF2B5EF4-FFF2-40B4-BE49-F238E27FC236}">
                <a16:creationId xmlns:a16="http://schemas.microsoft.com/office/drawing/2014/main" id="{00A2CE7D-55B1-44BF-8559-9D87D4D31E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0244" y="2708920"/>
            <a:ext cx="2679762" cy="3573016"/>
          </a:xfrm>
          <a:prstGeom prst="rect">
            <a:avLst/>
          </a:prstGeom>
        </p:spPr>
      </p:pic>
      <p:pic>
        <p:nvPicPr>
          <p:cNvPr id="8" name="Picture 3" descr="Z:\14. Reportes\Apoyo para Reportes\Logos\logo ans&amp;car OK.png">
            <a:extLst>
              <a:ext uri="{FF2B5EF4-FFF2-40B4-BE49-F238E27FC236}">
                <a16:creationId xmlns:a16="http://schemas.microsoft.com/office/drawing/2014/main" id="{B11E61A3-4A84-43B3-BC47-1FA339B666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929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INSTALACION DE ELECTRODO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E126CD93-F59E-4818-94E8-205A3099D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718" y="2708920"/>
            <a:ext cx="2679762" cy="3573016"/>
          </a:xfrm>
          <a:prstGeom prst="rect">
            <a:avLst/>
          </a:prstGeom>
        </p:spPr>
      </p:pic>
      <p:pic>
        <p:nvPicPr>
          <p:cNvPr id="8" name="Imagen 7">
            <a:extLst>
              <a:ext uri="{FF2B5EF4-FFF2-40B4-BE49-F238E27FC236}">
                <a16:creationId xmlns:a16="http://schemas.microsoft.com/office/drawing/2014/main" id="{19F4FF34-3EC5-4BF1-AD74-EF0E04A63B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0389" y="2708920"/>
            <a:ext cx="2679763" cy="3573017"/>
          </a:xfrm>
          <a:prstGeom prst="rect">
            <a:avLst/>
          </a:prstGeom>
        </p:spPr>
      </p:pic>
      <p:pic>
        <p:nvPicPr>
          <p:cNvPr id="12" name="Imagen 11">
            <a:extLst>
              <a:ext uri="{FF2B5EF4-FFF2-40B4-BE49-F238E27FC236}">
                <a16:creationId xmlns:a16="http://schemas.microsoft.com/office/drawing/2014/main" id="{F9CAD0EC-8A70-4279-A106-82E4A319B2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997" y="2708919"/>
            <a:ext cx="2679764" cy="3573017"/>
          </a:xfrm>
          <a:prstGeom prst="rect">
            <a:avLst/>
          </a:prstGeom>
        </p:spPr>
      </p:pic>
      <p:pic>
        <p:nvPicPr>
          <p:cNvPr id="9" name="Picture 3" descr="Z:\14. Reportes\Apoyo para Reportes\Logos\logo ans&amp;car OK.png">
            <a:extLst>
              <a:ext uri="{FF2B5EF4-FFF2-40B4-BE49-F238E27FC236}">
                <a16:creationId xmlns:a16="http://schemas.microsoft.com/office/drawing/2014/main" id="{3963BE74-7F92-4723-8218-9AE6A8EE2C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37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INSTALACION DE ELECTRODO </a:t>
            </a:r>
            <a:br>
              <a:rPr lang="es-MX" sz="3600" b="1" dirty="0">
                <a:solidFill>
                  <a:schemeClr val="bg1"/>
                </a:solidFill>
                <a:latin typeface="Century Gothic" panose="020B0502020202020204" pitchFamily="34" charset="0"/>
              </a:rPr>
            </a:br>
            <a:r>
              <a:rPr lang="es-MX" sz="3600" b="1" dirty="0">
                <a:solidFill>
                  <a:schemeClr val="bg1"/>
                </a:solidFill>
                <a:latin typeface="Century Gothic" panose="020B0502020202020204" pitchFamily="34" charset="0"/>
              </a:rPr>
              <a:t>TIPO VARILLA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Z:\14. Reportes\Apoyo para Reportes\Logos\logo ans&amp;car OK.png">
            <a:extLst>
              <a:ext uri="{FF2B5EF4-FFF2-40B4-BE49-F238E27FC236}">
                <a16:creationId xmlns:a16="http://schemas.microsoft.com/office/drawing/2014/main" id="{3963BE74-7F92-4723-8218-9AE6A8EE2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1DCB2B77-F5CC-426E-AF5F-B052E95904E6}"/>
              </a:ext>
            </a:extLst>
          </p:cNvPr>
          <p:cNvPicPr>
            <a:picLocks noChangeAspect="1"/>
          </p:cNvPicPr>
          <p:nvPr/>
        </p:nvPicPr>
        <p:blipFill>
          <a:blip r:embed="rId4"/>
          <a:stretch>
            <a:fillRect/>
          </a:stretch>
        </p:blipFill>
        <p:spPr>
          <a:xfrm>
            <a:off x="1331640" y="1988840"/>
            <a:ext cx="5976664" cy="4536504"/>
          </a:xfrm>
          <a:prstGeom prst="rect">
            <a:avLst/>
          </a:prstGeom>
        </p:spPr>
      </p:pic>
    </p:spTree>
    <p:extLst>
      <p:ext uri="{BB962C8B-B14F-4D97-AF65-F5344CB8AC3E}">
        <p14:creationId xmlns:p14="http://schemas.microsoft.com/office/powerpoint/2010/main" val="1884607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Diagrama de conexión </a:t>
            </a:r>
            <a:br>
              <a:rPr lang="es-MX" sz="3600" b="1" dirty="0">
                <a:solidFill>
                  <a:schemeClr val="bg1"/>
                </a:solidFill>
                <a:latin typeface="Century Gothic" panose="020B0502020202020204" pitchFamily="34" charset="0"/>
              </a:rPr>
            </a:br>
            <a:r>
              <a:rPr lang="es-MX" sz="3600" b="1" dirty="0">
                <a:solidFill>
                  <a:schemeClr val="bg1"/>
                </a:solidFill>
                <a:latin typeface="Century Gothic" panose="020B0502020202020204" pitchFamily="34" charset="0"/>
              </a:rPr>
              <a:t>de electrodo estructural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Z:\14. Reportes\Apoyo para Reportes\Logos\logo ans&amp;car OK.png">
            <a:extLst>
              <a:ext uri="{FF2B5EF4-FFF2-40B4-BE49-F238E27FC236}">
                <a16:creationId xmlns:a16="http://schemas.microsoft.com/office/drawing/2014/main" id="{3963BE74-7F92-4723-8218-9AE6A8EE2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E9EA0A7-756B-427E-8104-30FE592A7F67}"/>
              </a:ext>
            </a:extLst>
          </p:cNvPr>
          <p:cNvPicPr>
            <a:picLocks noChangeAspect="1"/>
          </p:cNvPicPr>
          <p:nvPr/>
        </p:nvPicPr>
        <p:blipFill>
          <a:blip r:embed="rId4"/>
          <a:stretch>
            <a:fillRect/>
          </a:stretch>
        </p:blipFill>
        <p:spPr>
          <a:xfrm>
            <a:off x="33696" y="2564904"/>
            <a:ext cx="8951494" cy="3240360"/>
          </a:xfrm>
          <a:prstGeom prst="rect">
            <a:avLst/>
          </a:prstGeom>
        </p:spPr>
      </p:pic>
    </p:spTree>
    <p:extLst>
      <p:ext uri="{BB962C8B-B14F-4D97-AF65-F5344CB8AC3E}">
        <p14:creationId xmlns:p14="http://schemas.microsoft.com/office/powerpoint/2010/main" val="493476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Diagrama de conexión </a:t>
            </a:r>
            <a:br>
              <a:rPr lang="es-MX" sz="3600" b="1" dirty="0">
                <a:solidFill>
                  <a:schemeClr val="bg1"/>
                </a:solidFill>
                <a:latin typeface="Century Gothic" panose="020B0502020202020204" pitchFamily="34" charset="0"/>
              </a:rPr>
            </a:br>
            <a:r>
              <a:rPr lang="es-MX" sz="3600" b="1" dirty="0">
                <a:solidFill>
                  <a:schemeClr val="bg1"/>
                </a:solidFill>
                <a:latin typeface="Century Gothic" panose="020B0502020202020204" pitchFamily="34" charset="0"/>
              </a:rPr>
              <a:t>de electrodo estructural</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Z:\14. Reportes\Apoyo para Reportes\Logos\logo ans&amp;car OK.png">
            <a:extLst>
              <a:ext uri="{FF2B5EF4-FFF2-40B4-BE49-F238E27FC236}">
                <a16:creationId xmlns:a16="http://schemas.microsoft.com/office/drawing/2014/main" id="{3963BE74-7F92-4723-8218-9AE6A8EE2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E94B212F-064E-4D7A-8BD2-2B54E8ABA607}"/>
              </a:ext>
            </a:extLst>
          </p:cNvPr>
          <p:cNvPicPr>
            <a:picLocks noChangeAspect="1"/>
          </p:cNvPicPr>
          <p:nvPr/>
        </p:nvPicPr>
        <p:blipFill>
          <a:blip r:embed="rId4"/>
          <a:stretch>
            <a:fillRect/>
          </a:stretch>
        </p:blipFill>
        <p:spPr>
          <a:xfrm>
            <a:off x="947230" y="2152650"/>
            <a:ext cx="7081154" cy="4372694"/>
          </a:xfrm>
          <a:prstGeom prst="rect">
            <a:avLst/>
          </a:prstGeom>
        </p:spPr>
      </p:pic>
    </p:spTree>
    <p:extLst>
      <p:ext uri="{BB962C8B-B14F-4D97-AF65-F5344CB8AC3E}">
        <p14:creationId xmlns:p14="http://schemas.microsoft.com/office/powerpoint/2010/main" val="12657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PREPARACION Y SUMINISTRO DE INTENSIFICADOR DE TERRENO GEM</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116632"/>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78C001DA-3614-4B50-A26E-F18FC128A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922" y="2708920"/>
            <a:ext cx="2679762" cy="3573016"/>
          </a:xfrm>
          <a:prstGeom prst="rect">
            <a:avLst/>
          </a:prstGeom>
        </p:spPr>
      </p:pic>
      <p:pic>
        <p:nvPicPr>
          <p:cNvPr id="7" name="Imagen 6">
            <a:extLst>
              <a:ext uri="{FF2B5EF4-FFF2-40B4-BE49-F238E27FC236}">
                <a16:creationId xmlns:a16="http://schemas.microsoft.com/office/drawing/2014/main" id="{889F81C6-4638-4E4D-A4E4-38EA2D56E7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6779" y="2708920"/>
            <a:ext cx="2679762" cy="3573016"/>
          </a:xfrm>
          <a:prstGeom prst="rect">
            <a:avLst/>
          </a:prstGeom>
        </p:spPr>
      </p:pic>
      <p:pic>
        <p:nvPicPr>
          <p:cNvPr id="10" name="Imagen 9">
            <a:extLst>
              <a:ext uri="{FF2B5EF4-FFF2-40B4-BE49-F238E27FC236}">
                <a16:creationId xmlns:a16="http://schemas.microsoft.com/office/drawing/2014/main" id="{FE7DD623-7B66-482C-ABBC-97270CC979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2695222" y="3155549"/>
            <a:ext cx="3573019" cy="2679761"/>
          </a:xfrm>
          <a:prstGeom prst="rect">
            <a:avLst/>
          </a:prstGeom>
        </p:spPr>
      </p:pic>
      <p:pic>
        <p:nvPicPr>
          <p:cNvPr id="8" name="Picture 3" descr="Z:\14. Reportes\Apoyo para Reportes\Logos\logo ans&amp;car OK.png">
            <a:extLst>
              <a:ext uri="{FF2B5EF4-FFF2-40B4-BE49-F238E27FC236}">
                <a16:creationId xmlns:a16="http://schemas.microsoft.com/office/drawing/2014/main" id="{21985A56-6CEB-460E-98CA-F6F2394C56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16632"/>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19668"/>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¿QUÉ ES EL SISTEMA DE PARARRAYOS?</a:t>
            </a:r>
          </a:p>
        </p:txBody>
      </p:sp>
      <p:sp>
        <p:nvSpPr>
          <p:cNvPr id="3" name="2 Subtítulo"/>
          <p:cNvSpPr>
            <a:spLocks noGrp="1"/>
          </p:cNvSpPr>
          <p:nvPr>
            <p:ph type="subTitle" idx="1"/>
          </p:nvPr>
        </p:nvSpPr>
        <p:spPr>
          <a:xfrm>
            <a:off x="179512" y="1601609"/>
            <a:ext cx="4896544" cy="5067751"/>
          </a:xfrm>
        </p:spPr>
        <p:txBody>
          <a:bodyPr>
            <a:noAutofit/>
          </a:bodyPr>
          <a:lstStyle/>
          <a:p>
            <a:pPr algn="just" fontAlgn="base"/>
            <a:r>
              <a:rPr lang="es-MX" sz="2000" b="0" i="0" dirty="0">
                <a:solidFill>
                  <a:srgbClr val="000000"/>
                </a:solidFill>
                <a:effectLst/>
                <a:latin typeface="Century Gothic" panose="020B0502020202020204" pitchFamily="34" charset="0"/>
              </a:rPr>
              <a:t>El sistema de pararrayos es un conjunto de elementos diseñados para proteger a los edificios, estructuras e instalaciones de los efectos de un rayo. Su función principal es captar la descarga eléctrica de un rayo y dirigirla de manera segura hacia el suelo, evitando daños a las personas, equipos o la infraestructura. El sistema generalmente consta de varios componentes, como:</a:t>
            </a:r>
          </a:p>
          <a:p>
            <a:pPr marL="342900" indent="-342900" algn="just" fontAlgn="base">
              <a:buFontTx/>
              <a:buChar char="-"/>
            </a:pPr>
            <a:r>
              <a:rPr lang="es-MX" sz="2000" dirty="0">
                <a:solidFill>
                  <a:srgbClr val="000000"/>
                </a:solidFill>
                <a:latin typeface="Century Gothic" panose="020B0502020202020204" pitchFamily="34" charset="0"/>
              </a:rPr>
              <a:t>Punta de pararrayos.</a:t>
            </a:r>
          </a:p>
          <a:p>
            <a:pPr marL="342900" indent="-342900" algn="just" fontAlgn="base">
              <a:buFontTx/>
              <a:buChar char="-"/>
            </a:pPr>
            <a:r>
              <a:rPr lang="es-MX" sz="2000" dirty="0">
                <a:solidFill>
                  <a:schemeClr val="tx1"/>
                </a:solidFill>
                <a:latin typeface="Century Gothic" panose="020B0502020202020204" pitchFamily="34" charset="0"/>
              </a:rPr>
              <a:t>Conductor bajante.</a:t>
            </a:r>
          </a:p>
          <a:p>
            <a:pPr marL="342900" indent="-342900" algn="just" fontAlgn="base">
              <a:buFontTx/>
              <a:buChar char="-"/>
            </a:pPr>
            <a:r>
              <a:rPr lang="es-MX" sz="2000" dirty="0">
                <a:solidFill>
                  <a:schemeClr val="tx1"/>
                </a:solidFill>
                <a:latin typeface="Century Gothic" panose="020B0502020202020204" pitchFamily="34" charset="0"/>
              </a:rPr>
              <a:t>Sistema de puesta a tierra.</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E0718A8D-A1EC-4224-AA95-2DF0CB37928A}"/>
              </a:ext>
            </a:extLst>
          </p:cNvPr>
          <p:cNvPicPr>
            <a:picLocks noChangeAspect="1"/>
          </p:cNvPicPr>
          <p:nvPr/>
        </p:nvPicPr>
        <p:blipFill rotWithShape="1">
          <a:blip r:embed="rId4">
            <a:extLst>
              <a:ext uri="{28A0092B-C50C-407E-A947-70E740481C1C}">
                <a14:useLocalDpi xmlns:a14="http://schemas.microsoft.com/office/drawing/2010/main" val="0"/>
              </a:ext>
            </a:extLst>
          </a:blip>
          <a:srcRect l="39200" t="25820" r="35600" b="41888"/>
          <a:stretch/>
        </p:blipFill>
        <p:spPr>
          <a:xfrm>
            <a:off x="5726326" y="1916832"/>
            <a:ext cx="2982508" cy="4392488"/>
          </a:xfrm>
          <a:prstGeom prst="rect">
            <a:avLst/>
          </a:prstGeom>
        </p:spPr>
      </p:pic>
      <p:sp>
        <p:nvSpPr>
          <p:cNvPr id="7" name="Elipse 6">
            <a:extLst>
              <a:ext uri="{FF2B5EF4-FFF2-40B4-BE49-F238E27FC236}">
                <a16:creationId xmlns:a16="http://schemas.microsoft.com/office/drawing/2014/main" id="{1748485D-EA55-4FE3-A95E-0766B0AB0D9E}"/>
              </a:ext>
            </a:extLst>
          </p:cNvPr>
          <p:cNvSpPr/>
          <p:nvPr/>
        </p:nvSpPr>
        <p:spPr>
          <a:xfrm>
            <a:off x="6731272" y="2132856"/>
            <a:ext cx="972616"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14981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CONEXIÓN DE CONDUCTORES Y CANALIZACION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5EB845F-EACD-459F-A30A-CCC7B17906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9439" y="3155548"/>
            <a:ext cx="3573019" cy="2679760"/>
          </a:xfrm>
          <a:prstGeom prst="rect">
            <a:avLst/>
          </a:prstGeom>
        </p:spPr>
      </p:pic>
      <p:pic>
        <p:nvPicPr>
          <p:cNvPr id="7" name="Imagen 6">
            <a:extLst>
              <a:ext uri="{FF2B5EF4-FFF2-40B4-BE49-F238E27FC236}">
                <a16:creationId xmlns:a16="http://schemas.microsoft.com/office/drawing/2014/main" id="{083E5B4B-4F3C-4AA5-80E5-9465FC7978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2490" y="2708918"/>
            <a:ext cx="2679761" cy="3573020"/>
          </a:xfrm>
          <a:prstGeom prst="rect">
            <a:avLst/>
          </a:prstGeom>
        </p:spPr>
      </p:pic>
      <p:pic>
        <p:nvPicPr>
          <p:cNvPr id="10" name="Imagen 9">
            <a:extLst>
              <a:ext uri="{FF2B5EF4-FFF2-40B4-BE49-F238E27FC236}">
                <a16:creationId xmlns:a16="http://schemas.microsoft.com/office/drawing/2014/main" id="{48B3D047-91F2-4DBA-8D65-3DEDDFC88B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7790" y="2709256"/>
            <a:ext cx="2679761" cy="3573020"/>
          </a:xfrm>
          <a:prstGeom prst="rect">
            <a:avLst/>
          </a:prstGeom>
        </p:spPr>
      </p:pic>
      <p:sp>
        <p:nvSpPr>
          <p:cNvPr id="12" name="CuadroTexto 11">
            <a:extLst>
              <a:ext uri="{FF2B5EF4-FFF2-40B4-BE49-F238E27FC236}">
                <a16:creationId xmlns:a16="http://schemas.microsoft.com/office/drawing/2014/main" id="{31CF59B4-50B4-4A16-A1C8-7B7F11E24135}"/>
              </a:ext>
            </a:extLst>
          </p:cNvPr>
          <p:cNvSpPr txBox="1"/>
          <p:nvPr/>
        </p:nvSpPr>
        <p:spPr>
          <a:xfrm>
            <a:off x="112483" y="1700806"/>
            <a:ext cx="8875068" cy="646331"/>
          </a:xfrm>
          <a:prstGeom prst="rect">
            <a:avLst/>
          </a:prstGeom>
          <a:noFill/>
        </p:spPr>
        <p:txBody>
          <a:bodyPr wrap="square" rtlCol="0">
            <a:spAutoFit/>
          </a:bodyPr>
          <a:lstStyle/>
          <a:p>
            <a:r>
              <a:rPr lang="es-MX" dirty="0"/>
              <a:t> Para sistemas generales se recomienda utilizar la canalización con tubería  Galvanizada Conduit </a:t>
            </a:r>
          </a:p>
        </p:txBody>
      </p:sp>
      <p:pic>
        <p:nvPicPr>
          <p:cNvPr id="9" name="Picture 3" descr="Z:\14. Reportes\Apoyo para Reportes\Logos\logo ans&amp;car OK.png">
            <a:extLst>
              <a:ext uri="{FF2B5EF4-FFF2-40B4-BE49-F238E27FC236}">
                <a16:creationId xmlns:a16="http://schemas.microsoft.com/office/drawing/2014/main" id="{FD7C16A4-7790-4908-8843-C48166FD09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945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CONEXIÓN DE CONDUCTORES Y CANALIZACION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1CF59B4-50B4-4A16-A1C8-7B7F11E24135}"/>
              </a:ext>
            </a:extLst>
          </p:cNvPr>
          <p:cNvSpPr txBox="1"/>
          <p:nvPr/>
        </p:nvSpPr>
        <p:spPr>
          <a:xfrm>
            <a:off x="112483" y="1700806"/>
            <a:ext cx="8804540" cy="646331"/>
          </a:xfrm>
          <a:prstGeom prst="rect">
            <a:avLst/>
          </a:prstGeom>
          <a:noFill/>
        </p:spPr>
        <p:txBody>
          <a:bodyPr wrap="square" rtlCol="0">
            <a:spAutoFit/>
          </a:bodyPr>
          <a:lstStyle/>
          <a:p>
            <a:r>
              <a:rPr lang="es-MX" dirty="0"/>
              <a:t> Para sistemas generales se recomienda utilizar la canalización con tubería  Galvanizada Conduit </a:t>
            </a:r>
          </a:p>
        </p:txBody>
      </p:sp>
      <p:pic>
        <p:nvPicPr>
          <p:cNvPr id="9" name="Picture 3" descr="Z:\14. Reportes\Apoyo para Reportes\Logos\logo ans&amp;car OK.png">
            <a:extLst>
              <a:ext uri="{FF2B5EF4-FFF2-40B4-BE49-F238E27FC236}">
                <a16:creationId xmlns:a16="http://schemas.microsoft.com/office/drawing/2014/main" id="{FD7C16A4-7790-4908-8843-C48166FD09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35365D22-62BE-4F7C-B24A-902B659532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95106" y="3155882"/>
            <a:ext cx="3573015" cy="2679762"/>
          </a:xfrm>
          <a:prstGeom prst="rect">
            <a:avLst/>
          </a:prstGeom>
        </p:spPr>
      </p:pic>
      <p:pic>
        <p:nvPicPr>
          <p:cNvPr id="13" name="Imagen 12">
            <a:extLst>
              <a:ext uri="{FF2B5EF4-FFF2-40B4-BE49-F238E27FC236}">
                <a16:creationId xmlns:a16="http://schemas.microsoft.com/office/drawing/2014/main" id="{83C25101-D9D4-4A26-885C-B4C91F9FB9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2797959" y="3135463"/>
            <a:ext cx="3573016" cy="2679762"/>
          </a:xfrm>
          <a:prstGeom prst="rect">
            <a:avLst/>
          </a:prstGeom>
        </p:spPr>
      </p:pic>
      <p:pic>
        <p:nvPicPr>
          <p:cNvPr id="15" name="Imagen 14">
            <a:extLst>
              <a:ext uri="{FF2B5EF4-FFF2-40B4-BE49-F238E27FC236}">
                <a16:creationId xmlns:a16="http://schemas.microsoft.com/office/drawing/2014/main" id="{16FC2C5A-49E4-4778-9A77-DF64814D70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780045" y="3157060"/>
            <a:ext cx="3585117" cy="2688838"/>
          </a:xfrm>
          <a:prstGeom prst="rect">
            <a:avLst/>
          </a:prstGeom>
        </p:spPr>
      </p:pic>
    </p:spTree>
    <p:extLst>
      <p:ext uri="{BB962C8B-B14F-4D97-AF65-F5344CB8AC3E}">
        <p14:creationId xmlns:p14="http://schemas.microsoft.com/office/powerpoint/2010/main" val="1189684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INSTALACIÓN DE REGISTRO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43BD117-204A-42F5-97EF-CCCB0AC2F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99708" y="3155547"/>
            <a:ext cx="3573019" cy="2679761"/>
          </a:xfrm>
          <a:prstGeom prst="rect">
            <a:avLst/>
          </a:prstGeom>
        </p:spPr>
      </p:pic>
      <p:pic>
        <p:nvPicPr>
          <p:cNvPr id="8" name="Imagen 7">
            <a:extLst>
              <a:ext uri="{FF2B5EF4-FFF2-40B4-BE49-F238E27FC236}">
                <a16:creationId xmlns:a16="http://schemas.microsoft.com/office/drawing/2014/main" id="{70B2C683-0F51-49FB-80E4-38629D9B93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9511" y="2708918"/>
            <a:ext cx="2679761" cy="3573020"/>
          </a:xfrm>
          <a:prstGeom prst="rect">
            <a:avLst/>
          </a:prstGeom>
        </p:spPr>
      </p:pic>
      <p:pic>
        <p:nvPicPr>
          <p:cNvPr id="11" name="Imagen 10">
            <a:extLst>
              <a:ext uri="{FF2B5EF4-FFF2-40B4-BE49-F238E27FC236}">
                <a16:creationId xmlns:a16="http://schemas.microsoft.com/office/drawing/2014/main" id="{8CB66179-20D2-45D4-9D00-A64AEDDE5A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745473" y="3155547"/>
            <a:ext cx="3573018" cy="2679761"/>
          </a:xfrm>
          <a:prstGeom prst="rect">
            <a:avLst/>
          </a:prstGeom>
        </p:spPr>
      </p:pic>
      <p:pic>
        <p:nvPicPr>
          <p:cNvPr id="9" name="Picture 3" descr="Z:\14. Reportes\Apoyo para Reportes\Logos\logo ans&amp;car OK.png">
            <a:extLst>
              <a:ext uri="{FF2B5EF4-FFF2-40B4-BE49-F238E27FC236}">
                <a16:creationId xmlns:a16="http://schemas.microsoft.com/office/drawing/2014/main" id="{B2B9AEDD-E295-4E84-9036-5FC89E93D0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409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NIVELADO Y RESANADO </a:t>
            </a:r>
            <a:br>
              <a:rPr lang="es-MX" sz="3600" b="1" dirty="0">
                <a:solidFill>
                  <a:schemeClr val="bg1"/>
                </a:solidFill>
                <a:latin typeface="Century Gothic" panose="020B0502020202020204" pitchFamily="34" charset="0"/>
              </a:rPr>
            </a:br>
            <a:r>
              <a:rPr lang="es-MX" sz="3600" b="1" dirty="0">
                <a:solidFill>
                  <a:schemeClr val="bg1"/>
                </a:solidFill>
                <a:latin typeface="Century Gothic" panose="020B0502020202020204" pitchFamily="34" charset="0"/>
              </a:rPr>
              <a:t>DE REGISTRO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Z:\14. Reportes\Apoyo para Reportes\Logos\logo ans&amp;car OK.png">
            <a:extLst>
              <a:ext uri="{FF2B5EF4-FFF2-40B4-BE49-F238E27FC236}">
                <a16:creationId xmlns:a16="http://schemas.microsoft.com/office/drawing/2014/main" id="{B2B9AEDD-E295-4E84-9036-5FC89E93D0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A400CF1-4F99-4104-98D4-E4A9BA6029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2564904"/>
            <a:ext cx="2690273" cy="3573019"/>
          </a:xfrm>
          <a:prstGeom prst="rect">
            <a:avLst/>
          </a:prstGeom>
        </p:spPr>
      </p:pic>
      <p:pic>
        <p:nvPicPr>
          <p:cNvPr id="7" name="Imagen 6">
            <a:extLst>
              <a:ext uri="{FF2B5EF4-FFF2-40B4-BE49-F238E27FC236}">
                <a16:creationId xmlns:a16="http://schemas.microsoft.com/office/drawing/2014/main" id="{EAAD0A83-8B0D-4A5E-92C2-9B68A065DE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2207" y="2592285"/>
            <a:ext cx="2690273" cy="3573019"/>
          </a:xfrm>
          <a:prstGeom prst="rect">
            <a:avLst/>
          </a:prstGeom>
        </p:spPr>
      </p:pic>
      <p:pic>
        <p:nvPicPr>
          <p:cNvPr id="12" name="Imagen 11">
            <a:extLst>
              <a:ext uri="{FF2B5EF4-FFF2-40B4-BE49-F238E27FC236}">
                <a16:creationId xmlns:a16="http://schemas.microsoft.com/office/drawing/2014/main" id="{4AEF7A86-7D5C-43CE-9889-959AA9B534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2813760" y="3011532"/>
            <a:ext cx="3573019" cy="2679764"/>
          </a:xfrm>
          <a:prstGeom prst="rect">
            <a:avLst/>
          </a:prstGeom>
        </p:spPr>
      </p:pic>
    </p:spTree>
    <p:extLst>
      <p:ext uri="{BB962C8B-B14F-4D97-AF65-F5344CB8AC3E}">
        <p14:creationId xmlns:p14="http://schemas.microsoft.com/office/powerpoint/2010/main" val="1078194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BARRENADO DE TERRENO PARA METODO DE CAIDA DE TENSION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695401"/>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41EFC102-1CFB-4190-A7E1-1C1C61AF21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5318" y="3062825"/>
            <a:ext cx="2596889" cy="3462519"/>
          </a:xfrm>
          <a:prstGeom prst="rect">
            <a:avLst/>
          </a:prstGeom>
        </p:spPr>
      </p:pic>
      <p:pic>
        <p:nvPicPr>
          <p:cNvPr id="10" name="Imagen 9">
            <a:extLst>
              <a:ext uri="{FF2B5EF4-FFF2-40B4-BE49-F238E27FC236}">
                <a16:creationId xmlns:a16="http://schemas.microsoft.com/office/drawing/2014/main" id="{B7586F4F-A1F0-4E9C-8E31-4264B039C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3556" y="3062827"/>
            <a:ext cx="2596888" cy="3462517"/>
          </a:xfrm>
          <a:prstGeom prst="rect">
            <a:avLst/>
          </a:prstGeom>
        </p:spPr>
      </p:pic>
      <p:pic>
        <p:nvPicPr>
          <p:cNvPr id="13" name="Imagen 12">
            <a:extLst>
              <a:ext uri="{FF2B5EF4-FFF2-40B4-BE49-F238E27FC236}">
                <a16:creationId xmlns:a16="http://schemas.microsoft.com/office/drawing/2014/main" id="{EFA315CD-A7CA-4FC1-A744-C7B893E7C3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920" y="3062827"/>
            <a:ext cx="2596888" cy="3462517"/>
          </a:xfrm>
          <a:prstGeom prst="rect">
            <a:avLst/>
          </a:prstGeom>
        </p:spPr>
      </p:pic>
      <p:pic>
        <p:nvPicPr>
          <p:cNvPr id="8" name="Picture 3" descr="Z:\14. Reportes\Apoyo para Reportes\Logos\logo ans&amp;car OK.png">
            <a:extLst>
              <a:ext uri="{FF2B5EF4-FFF2-40B4-BE49-F238E27FC236}">
                <a16:creationId xmlns:a16="http://schemas.microsoft.com/office/drawing/2014/main" id="{ED6F2282-8809-4D60-9FFC-00E9870EAE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74" y="737612"/>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57EEF9B-AB27-4D75-8510-39990395AB34}"/>
              </a:ext>
            </a:extLst>
          </p:cNvPr>
          <p:cNvSpPr/>
          <p:nvPr/>
        </p:nvSpPr>
        <p:spPr>
          <a:xfrm>
            <a:off x="246920" y="1772816"/>
            <a:ext cx="84295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El barrenado se realiza en los puntos donde no cuenten con jardín para poder realizar la medición por caída de tensión</a:t>
            </a:r>
          </a:p>
        </p:txBody>
      </p:sp>
    </p:spTree>
    <p:extLst>
      <p:ext uri="{BB962C8B-B14F-4D97-AF65-F5344CB8AC3E}">
        <p14:creationId xmlns:p14="http://schemas.microsoft.com/office/powerpoint/2010/main" val="3227397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PROTECCIÓN, USO Y MANEJO DE LAS HERRAMIENTAS UTLIZADAS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CD3C108-9B77-89E7-7FE2-C9E0509C2D44}"/>
              </a:ext>
            </a:extLst>
          </p:cNvPr>
          <p:cNvSpPr txBox="1"/>
          <p:nvPr/>
        </p:nvSpPr>
        <p:spPr>
          <a:xfrm>
            <a:off x="3350568" y="1988840"/>
            <a:ext cx="5616625" cy="4154984"/>
          </a:xfrm>
          <a:prstGeom prst="rect">
            <a:avLst/>
          </a:prstGeom>
          <a:noFill/>
        </p:spPr>
        <p:txBody>
          <a:bodyPr wrap="square" rtlCol="0">
            <a:spAutoFit/>
          </a:bodyPr>
          <a:lstStyle/>
          <a:p>
            <a:pPr algn="just"/>
            <a:r>
              <a:rPr lang="es-MX" sz="2400" dirty="0">
                <a:latin typeface="Arial" panose="020B0604020202020204" pitchFamily="34" charset="0"/>
                <a:cs typeface="Arial" panose="020B0604020202020204" pitchFamily="34" charset="0"/>
              </a:rPr>
              <a:t>Para todo uso de una herramienta de poder es necesario portar con el EPP necesario.</a:t>
            </a:r>
          </a:p>
          <a:p>
            <a:pPr algn="just"/>
            <a:r>
              <a:rPr lang="es-MX" sz="2400" dirty="0">
                <a:latin typeface="Arial" panose="020B0604020202020204" pitchFamily="34" charset="0"/>
                <a:cs typeface="Arial" panose="020B0604020202020204" pitchFamily="34" charset="0"/>
              </a:rPr>
              <a:t>La cortadora con disco de concreto es una herramienta de precisión, siempre se debe asegurar que el equipo se encuentre en buen estado y con sus protecciones necesarias (guarda), el manejo inadecuado o distracción de esta herramienta puede causar un accidente de gravedad. </a:t>
            </a:r>
          </a:p>
        </p:txBody>
      </p:sp>
      <p:pic>
        <p:nvPicPr>
          <p:cNvPr id="7" name="Picture 2" descr="Seguridad - Discos diamantados | De Máquinas y Herramientas">
            <a:extLst>
              <a:ext uri="{FF2B5EF4-FFF2-40B4-BE49-F238E27FC236}">
                <a16:creationId xmlns:a16="http://schemas.microsoft.com/office/drawing/2014/main" id="{0E349402-247F-4D15-A33C-72479DA97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5" y="2708920"/>
            <a:ext cx="3262739" cy="245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38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PROTECCIÓN, USO Y MANEJO DE LAS HERRAMIENTAS UTLIZADAS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CD3C108-9B77-89E7-7FE2-C9E0509C2D44}"/>
              </a:ext>
            </a:extLst>
          </p:cNvPr>
          <p:cNvSpPr txBox="1"/>
          <p:nvPr/>
        </p:nvSpPr>
        <p:spPr>
          <a:xfrm>
            <a:off x="3347864" y="1470025"/>
            <a:ext cx="5616625" cy="5078313"/>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Para el uso y manejo del martillo neumático, es necesario el EPP adecuado y tomar en cuenta el estado de la maquinaria, tal como asegurar el cincel y la verificación del conductor de alimentación en buen estado.</a:t>
            </a:r>
          </a:p>
          <a:p>
            <a:pPr algn="just"/>
            <a:r>
              <a:rPr lang="es-MX" sz="2000" dirty="0">
                <a:latin typeface="Arial" panose="020B0604020202020204" pitchFamily="34" charset="0"/>
                <a:cs typeface="Arial" panose="020B0604020202020204" pitchFamily="34" charset="0"/>
              </a:rPr>
              <a:t>La postura del cuerpo es importante, debido a la velocidad del equipo se debe utilizar con firmeza con ambas manos (nunca con una mano) y no cargar en exceso el peso sobre él para conservar el equilibrio de la máquina.</a:t>
            </a:r>
          </a:p>
          <a:p>
            <a:pPr algn="just"/>
            <a:r>
              <a:rPr lang="es-MX" sz="2000" dirty="0">
                <a:latin typeface="Arial" panose="020B0604020202020204" pitchFamily="34" charset="0"/>
                <a:cs typeface="Arial" panose="020B0604020202020204" pitchFamily="34" charset="0"/>
              </a:rPr>
              <a:t>Es importante avisar cuando te sientas fatigado, de esta manera evitaras sobre cargas musculares que afectaran el desempeño de la actividad y pueden provocarte una lesión en el cuerpo.</a:t>
            </a:r>
          </a:p>
          <a:p>
            <a:pPr algn="just"/>
            <a:endParaRPr lang="es-MX" sz="2400" dirty="0">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DBDE2740-E86A-4D8C-8BEA-FEAF07588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21640" y="2564906"/>
            <a:ext cx="3744419" cy="2736304"/>
          </a:xfrm>
          <a:prstGeom prst="rect">
            <a:avLst/>
          </a:prstGeom>
        </p:spPr>
      </p:pic>
    </p:spTree>
    <p:extLst>
      <p:ext uri="{BB962C8B-B14F-4D97-AF65-F5344CB8AC3E}">
        <p14:creationId xmlns:p14="http://schemas.microsoft.com/office/powerpoint/2010/main" val="2320039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MEDICION DE PUNTO POR INDUCCION Y/O CAIDA DE TENSION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733634"/>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A42251A-3422-472D-955B-E7E11A606F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7885" y="2518318"/>
            <a:ext cx="2504595" cy="3339459"/>
          </a:xfrm>
          <a:prstGeom prst="rect">
            <a:avLst/>
          </a:prstGeom>
        </p:spPr>
      </p:pic>
      <p:pic>
        <p:nvPicPr>
          <p:cNvPr id="6" name="Imagen 5">
            <a:extLst>
              <a:ext uri="{FF2B5EF4-FFF2-40B4-BE49-F238E27FC236}">
                <a16:creationId xmlns:a16="http://schemas.microsoft.com/office/drawing/2014/main" id="{CC9BA4AA-D657-48AB-93E7-E6F664022B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1900" y="1766923"/>
            <a:ext cx="3080199" cy="2310149"/>
          </a:xfrm>
          <a:prstGeom prst="rect">
            <a:avLst/>
          </a:prstGeom>
        </p:spPr>
      </p:pic>
      <p:pic>
        <p:nvPicPr>
          <p:cNvPr id="9" name="Imagen 8">
            <a:extLst>
              <a:ext uri="{FF2B5EF4-FFF2-40B4-BE49-F238E27FC236}">
                <a16:creationId xmlns:a16="http://schemas.microsoft.com/office/drawing/2014/main" id="{FB270A12-6947-4B7A-BB11-72DEAB5F48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1900" y="4349419"/>
            <a:ext cx="3080199" cy="2310149"/>
          </a:xfrm>
          <a:prstGeom prst="rect">
            <a:avLst/>
          </a:prstGeom>
        </p:spPr>
      </p:pic>
      <p:pic>
        <p:nvPicPr>
          <p:cNvPr id="12" name="Imagen 11">
            <a:extLst>
              <a:ext uri="{FF2B5EF4-FFF2-40B4-BE49-F238E27FC236}">
                <a16:creationId xmlns:a16="http://schemas.microsoft.com/office/drawing/2014/main" id="{776C0870-45E9-43DB-A358-95A0A153A0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65914" y="2910328"/>
            <a:ext cx="3339460" cy="2504595"/>
          </a:xfrm>
          <a:prstGeom prst="rect">
            <a:avLst/>
          </a:prstGeom>
        </p:spPr>
      </p:pic>
      <p:pic>
        <p:nvPicPr>
          <p:cNvPr id="10" name="Picture 3" descr="Z:\14. Reportes\Apoyo para Reportes\Logos\logo ans&amp;car OK.png">
            <a:extLst>
              <a:ext uri="{FF2B5EF4-FFF2-40B4-BE49-F238E27FC236}">
                <a16:creationId xmlns:a16="http://schemas.microsoft.com/office/drawing/2014/main" id="{EE4393B8-8BA9-437F-9C36-B6638B7871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718567"/>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58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EQUIPOS UTILIZADOS</a:t>
            </a:r>
          </a:p>
        </p:txBody>
      </p:sp>
      <p:sp>
        <p:nvSpPr>
          <p:cNvPr id="3" name="2 Subtítulo"/>
          <p:cNvSpPr>
            <a:spLocks noGrp="1"/>
          </p:cNvSpPr>
          <p:nvPr>
            <p:ph type="subTitle" idx="1"/>
          </p:nvPr>
        </p:nvSpPr>
        <p:spPr>
          <a:xfrm>
            <a:off x="0" y="2492896"/>
            <a:ext cx="5004048" cy="4365104"/>
          </a:xfrm>
        </p:spPr>
        <p:txBody>
          <a:bodyPr>
            <a:normAutofit/>
          </a:bodyPr>
          <a:lstStyle/>
          <a:p>
            <a:pPr marL="457200" indent="-457200" algn="just">
              <a:buFont typeface="Arial" panose="020B0604020202020204" pitchFamily="34" charset="0"/>
              <a:buChar char="•"/>
            </a:pPr>
            <a:r>
              <a:rPr lang="es-MX" sz="2400" dirty="0">
                <a:solidFill>
                  <a:schemeClr val="tx1"/>
                </a:solidFill>
                <a:latin typeface="Century Gothic" panose="020B0502020202020204" pitchFamily="34" charset="0"/>
              </a:rPr>
              <a:t>TERROMETRO DE INDUCCIÓN</a:t>
            </a: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algn="just"/>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400" dirty="0">
                <a:solidFill>
                  <a:schemeClr val="tx1"/>
                </a:solidFill>
                <a:latin typeface="Century Gothic" panose="020B0502020202020204" pitchFamily="34" charset="0"/>
              </a:rPr>
              <a:t>TERROMETRO DE CAÍDA DE TENSIÓN</a:t>
            </a:r>
          </a:p>
          <a:p>
            <a:pPr algn="l"/>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Imagen que contiene medidor&#10;&#10;Descripción generada automáticamente">
            <a:extLst>
              <a:ext uri="{FF2B5EF4-FFF2-40B4-BE49-F238E27FC236}">
                <a16:creationId xmlns:a16="http://schemas.microsoft.com/office/drawing/2014/main" id="{584F8FF4-F7F1-97E5-F9AB-8951C89AB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431" y="1932233"/>
            <a:ext cx="2209054" cy="1470025"/>
          </a:xfrm>
          <a:prstGeom prst="rect">
            <a:avLst/>
          </a:prstGeom>
        </p:spPr>
      </p:pic>
      <p:pic>
        <p:nvPicPr>
          <p:cNvPr id="9" name="Imagen 8" descr="Interfaz de usuario gráfica&#10;&#10;Descripción generada automáticamente con confianza baja">
            <a:extLst>
              <a:ext uri="{FF2B5EF4-FFF2-40B4-BE49-F238E27FC236}">
                <a16:creationId xmlns:a16="http://schemas.microsoft.com/office/drawing/2014/main" id="{B52BE708-296C-873F-1B8D-1C107E871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2847" y="1915643"/>
            <a:ext cx="1575619" cy="1575619"/>
          </a:xfrm>
          <a:prstGeom prst="rect">
            <a:avLst/>
          </a:prstGeom>
        </p:spPr>
      </p:pic>
      <p:pic>
        <p:nvPicPr>
          <p:cNvPr id="11" name="Imagen 10" descr="Imagen de la pantalla de un celular con letras y números&#10;&#10;Descripción generada automáticamente con confianza baja">
            <a:extLst>
              <a:ext uri="{FF2B5EF4-FFF2-40B4-BE49-F238E27FC236}">
                <a16:creationId xmlns:a16="http://schemas.microsoft.com/office/drawing/2014/main" id="{1B4A2B61-5A39-91FE-9CFB-93FAAA73A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1667" y="4548799"/>
            <a:ext cx="2009775" cy="2276475"/>
          </a:xfrm>
          <a:prstGeom prst="rect">
            <a:avLst/>
          </a:prstGeom>
        </p:spPr>
      </p:pic>
      <p:pic>
        <p:nvPicPr>
          <p:cNvPr id="13" name="Imagen 12" descr="Imagen que contiene medidor&#10;&#10;Descripción generada automáticamente">
            <a:extLst>
              <a:ext uri="{FF2B5EF4-FFF2-40B4-BE49-F238E27FC236}">
                <a16:creationId xmlns:a16="http://schemas.microsoft.com/office/drawing/2014/main" id="{10AAEFBE-93A9-5F67-30E8-9ED7B62145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0875" y="3603885"/>
            <a:ext cx="2143125" cy="2143125"/>
          </a:xfrm>
          <a:prstGeom prst="rect">
            <a:avLst/>
          </a:prstGeom>
        </p:spPr>
      </p:pic>
    </p:spTree>
    <p:extLst>
      <p:ext uri="{BB962C8B-B14F-4D97-AF65-F5344CB8AC3E}">
        <p14:creationId xmlns:p14="http://schemas.microsoft.com/office/powerpoint/2010/main" val="2459827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TERROMETRO DE INDUCCIÓN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Imagen que contiene medidor&#10;&#10;Descripción generada automáticamente">
            <a:extLst>
              <a:ext uri="{FF2B5EF4-FFF2-40B4-BE49-F238E27FC236}">
                <a16:creationId xmlns:a16="http://schemas.microsoft.com/office/drawing/2014/main" id="{584F8FF4-F7F1-97E5-F9AB-8951C89AB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7487" y="4350171"/>
            <a:ext cx="2209054" cy="1470025"/>
          </a:xfrm>
          <a:prstGeom prst="rect">
            <a:avLst/>
          </a:prstGeom>
        </p:spPr>
      </p:pic>
      <p:pic>
        <p:nvPicPr>
          <p:cNvPr id="9" name="Imagen 8" descr="Interfaz de usuario gráfica&#10;&#10;Descripción generada automáticamente con confianza baja">
            <a:extLst>
              <a:ext uri="{FF2B5EF4-FFF2-40B4-BE49-F238E27FC236}">
                <a16:creationId xmlns:a16="http://schemas.microsoft.com/office/drawing/2014/main" id="{B52BE708-296C-873F-1B8D-1C107E871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5038" y="1988840"/>
            <a:ext cx="1575619" cy="1575619"/>
          </a:xfrm>
          <a:prstGeom prst="rect">
            <a:avLst/>
          </a:prstGeom>
        </p:spPr>
      </p:pic>
      <p:sp>
        <p:nvSpPr>
          <p:cNvPr id="5" name="CuadroTexto 4">
            <a:extLst>
              <a:ext uri="{FF2B5EF4-FFF2-40B4-BE49-F238E27FC236}">
                <a16:creationId xmlns:a16="http://schemas.microsoft.com/office/drawing/2014/main" id="{3CD3C108-9B77-89E7-7FE2-C9E0509C2D44}"/>
              </a:ext>
            </a:extLst>
          </p:cNvPr>
          <p:cNvSpPr txBox="1"/>
          <p:nvPr/>
        </p:nvSpPr>
        <p:spPr>
          <a:xfrm>
            <a:off x="0" y="2776649"/>
            <a:ext cx="6130642" cy="2308324"/>
          </a:xfrm>
          <a:prstGeom prst="rect">
            <a:avLst/>
          </a:prstGeom>
          <a:noFill/>
        </p:spPr>
        <p:txBody>
          <a:bodyPr wrap="square" rtlCol="0">
            <a:spAutoFit/>
          </a:bodyPr>
          <a:lstStyle/>
          <a:p>
            <a:pPr algn="just"/>
            <a:r>
              <a:rPr lang="es-MX" sz="2400" dirty="0">
                <a:latin typeface="Arial" panose="020B0604020202020204" pitchFamily="34" charset="0"/>
                <a:cs typeface="Arial" panose="020B0604020202020204" pitchFamily="34" charset="0"/>
              </a:rPr>
              <a:t>El </a:t>
            </a:r>
            <a:r>
              <a:rPr lang="es-MX" sz="2400" dirty="0" err="1">
                <a:latin typeface="Arial" panose="020B0604020202020204" pitchFamily="34" charset="0"/>
                <a:cs typeface="Arial" panose="020B0604020202020204" pitchFamily="34" charset="0"/>
              </a:rPr>
              <a:t>terrometro</a:t>
            </a:r>
            <a:r>
              <a:rPr lang="es-MX" sz="2400" dirty="0">
                <a:latin typeface="Arial" panose="020B0604020202020204" pitchFamily="34" charset="0"/>
                <a:cs typeface="Arial" panose="020B0604020202020204" pitchFamily="34" charset="0"/>
              </a:rPr>
              <a:t> de inducción o pinza de tierra tiene la ventaja de poder utilizarse de modo sencillo y rápido, ya que con sólo abrazar el cable conectado a la tierra se conoce el valor de la resistencia así como el valor de las corrientes que circulan por el.</a:t>
            </a:r>
          </a:p>
        </p:txBody>
      </p:sp>
    </p:spTree>
    <p:extLst>
      <p:ext uri="{BB962C8B-B14F-4D97-AF65-F5344CB8AC3E}">
        <p14:creationId xmlns:p14="http://schemas.microsoft.com/office/powerpoint/2010/main" val="416637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19668"/>
            <a:ext cx="9144000" cy="1470025"/>
          </a:xfrm>
          <a:solidFill>
            <a:schemeClr val="accent1"/>
          </a:solidFill>
        </p:spPr>
        <p:txBody>
          <a:bodyPr>
            <a:noAutofit/>
          </a:bodyPr>
          <a:lstStyle/>
          <a:p>
            <a:r>
              <a:rPr lang="es-MX" sz="2400" b="1" dirty="0">
                <a:solidFill>
                  <a:schemeClr val="bg1"/>
                </a:solidFill>
                <a:latin typeface="Century Gothic" panose="020B0502020202020204" pitchFamily="34" charset="0"/>
              </a:rPr>
              <a:t>¿PARA QUE SIRVE EL SISTEMA DE PARARRAYOS?</a:t>
            </a:r>
          </a:p>
        </p:txBody>
      </p:sp>
      <p:sp>
        <p:nvSpPr>
          <p:cNvPr id="3" name="2 Subtítulo"/>
          <p:cNvSpPr>
            <a:spLocks noGrp="1"/>
          </p:cNvSpPr>
          <p:nvPr>
            <p:ph type="subTitle" idx="1"/>
          </p:nvPr>
        </p:nvSpPr>
        <p:spPr>
          <a:xfrm>
            <a:off x="0" y="1489693"/>
            <a:ext cx="9144000" cy="2875411"/>
          </a:xfrm>
        </p:spPr>
        <p:txBody>
          <a:bodyPr>
            <a:noAutofit/>
          </a:bodyPr>
          <a:lstStyle/>
          <a:p>
            <a:pPr algn="just"/>
            <a:r>
              <a:rPr lang="es-MX" sz="2000" b="0" i="0" dirty="0">
                <a:solidFill>
                  <a:srgbClr val="000000"/>
                </a:solidFill>
                <a:effectLst/>
                <a:latin typeface="Century Gothic" panose="020B0502020202020204" pitchFamily="34" charset="0"/>
              </a:rPr>
              <a:t>Los pararrayos tienen la función de dirigir la corriente de los rayos hacia la tierra, evitando daños y protegiendo a las personas, instalaciones y equipos eléctricos y electrónicos de una empresa. Es fundamental instalar un sistema que atraiga las descargas atmosféricas, neutralice su potencia y, sobre todo, proteja a las personas y el entorno de los posibles daños que puedan causar.</a:t>
            </a:r>
            <a:endParaRPr lang="es-MX" sz="24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ara qué sirve un pararrayos? - Prosegsa">
            <a:extLst>
              <a:ext uri="{FF2B5EF4-FFF2-40B4-BE49-F238E27FC236}">
                <a16:creationId xmlns:a16="http://schemas.microsoft.com/office/drawing/2014/main" id="{145091BD-DCEB-4987-A737-8FCCAFD67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405" y="3567521"/>
            <a:ext cx="4507859" cy="314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07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TERROMETRO DE INDUCCIÓN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CD3C108-9B77-89E7-7FE2-C9E0509C2D44}"/>
              </a:ext>
            </a:extLst>
          </p:cNvPr>
          <p:cNvSpPr txBox="1"/>
          <p:nvPr/>
        </p:nvSpPr>
        <p:spPr>
          <a:xfrm>
            <a:off x="0" y="1431529"/>
            <a:ext cx="5076056" cy="5509200"/>
          </a:xfrm>
          <a:prstGeom prst="rect">
            <a:avLst/>
          </a:prstGeom>
          <a:noFill/>
        </p:spPr>
        <p:txBody>
          <a:bodyPr wrap="square" rtlCol="0">
            <a:spAutoFit/>
          </a:bodyPr>
          <a:lstStyle/>
          <a:p>
            <a:pPr algn="just"/>
            <a:r>
              <a:rPr lang="es-MX" sz="2200" dirty="0">
                <a:latin typeface="Arial" panose="020B0604020202020204" pitchFamily="34" charset="0"/>
                <a:cs typeface="Arial" panose="020B0604020202020204" pitchFamily="34" charset="0"/>
              </a:rPr>
              <a:t>Una pinza consta de dos devanados, un devanado “generador” y un devanado “receptor”.</a:t>
            </a:r>
          </a:p>
          <a:p>
            <a:pPr algn="just"/>
            <a:endParaRPr lang="es-MX" sz="2200" dirty="0">
              <a:latin typeface="Arial" panose="020B0604020202020204" pitchFamily="34" charset="0"/>
              <a:cs typeface="Arial" panose="020B0604020202020204" pitchFamily="34" charset="0"/>
            </a:endParaRPr>
          </a:p>
          <a:p>
            <a:pPr algn="just"/>
            <a:r>
              <a:rPr lang="es-MX" sz="2200" dirty="0">
                <a:latin typeface="Arial" panose="020B0604020202020204" pitchFamily="34" charset="0"/>
                <a:cs typeface="Arial" panose="020B0604020202020204" pitchFamily="34" charset="0"/>
              </a:rPr>
              <a:t>El devanado “generador” de la pinza induce una tensión alterna a nivel constante “E” entorno al conductor abrazado; una corriente I = E/R bucle circula entonces a través del bucle resistivo.</a:t>
            </a:r>
          </a:p>
          <a:p>
            <a:pPr algn="just"/>
            <a:endParaRPr lang="es-MX" sz="2200" dirty="0">
              <a:latin typeface="Arial" panose="020B0604020202020204" pitchFamily="34" charset="0"/>
              <a:cs typeface="Arial" panose="020B0604020202020204" pitchFamily="34" charset="0"/>
            </a:endParaRPr>
          </a:p>
          <a:p>
            <a:pPr algn="just"/>
            <a:r>
              <a:rPr lang="es-MX" sz="2200" dirty="0">
                <a:latin typeface="Arial" panose="020B0604020202020204" pitchFamily="34" charset="0"/>
                <a:cs typeface="Arial" panose="020B0604020202020204" pitchFamily="34" charset="0"/>
              </a:rPr>
              <a:t>El devanado “receptor” mide esta corriente.</a:t>
            </a:r>
          </a:p>
          <a:p>
            <a:pPr algn="just"/>
            <a:endParaRPr lang="es-MX" sz="2200" dirty="0">
              <a:latin typeface="Arial" panose="020B0604020202020204" pitchFamily="34" charset="0"/>
              <a:cs typeface="Arial" panose="020B0604020202020204" pitchFamily="34" charset="0"/>
            </a:endParaRPr>
          </a:p>
          <a:p>
            <a:pPr algn="just"/>
            <a:r>
              <a:rPr lang="es-MX" sz="2200" dirty="0">
                <a:latin typeface="Arial" panose="020B0604020202020204" pitchFamily="34" charset="0"/>
                <a:cs typeface="Arial" panose="020B0604020202020204" pitchFamily="34" charset="0"/>
              </a:rPr>
              <a:t>Conociendo E </a:t>
            </a:r>
            <a:r>
              <a:rPr lang="es-MX" sz="2200" dirty="0" err="1">
                <a:latin typeface="Arial" panose="020B0604020202020204" pitchFamily="34" charset="0"/>
                <a:cs typeface="Arial" panose="020B0604020202020204" pitchFamily="34" charset="0"/>
              </a:rPr>
              <a:t>e</a:t>
            </a:r>
            <a:r>
              <a:rPr lang="es-MX" sz="2200" dirty="0">
                <a:latin typeface="Arial" panose="020B0604020202020204" pitchFamily="34" charset="0"/>
                <a:cs typeface="Arial" panose="020B0604020202020204" pitchFamily="34" charset="0"/>
              </a:rPr>
              <a:t> I, se deduce la resistencia de bucle</a:t>
            </a:r>
          </a:p>
        </p:txBody>
      </p:sp>
      <p:pic>
        <p:nvPicPr>
          <p:cNvPr id="4" name="Imagen 3">
            <a:extLst>
              <a:ext uri="{FF2B5EF4-FFF2-40B4-BE49-F238E27FC236}">
                <a16:creationId xmlns:a16="http://schemas.microsoft.com/office/drawing/2014/main" id="{3E3634CA-8D33-7E99-F23A-6E4F03F4EBE6}"/>
              </a:ext>
            </a:extLst>
          </p:cNvPr>
          <p:cNvPicPr>
            <a:picLocks noChangeAspect="1"/>
          </p:cNvPicPr>
          <p:nvPr/>
        </p:nvPicPr>
        <p:blipFill>
          <a:blip r:embed="rId4"/>
          <a:stretch>
            <a:fillRect/>
          </a:stretch>
        </p:blipFill>
        <p:spPr>
          <a:xfrm>
            <a:off x="5286820" y="2132856"/>
            <a:ext cx="3848100" cy="4608512"/>
          </a:xfrm>
          <a:prstGeom prst="rect">
            <a:avLst/>
          </a:prstGeom>
        </p:spPr>
      </p:pic>
    </p:spTree>
    <p:extLst>
      <p:ext uri="{BB962C8B-B14F-4D97-AF65-F5344CB8AC3E}">
        <p14:creationId xmlns:p14="http://schemas.microsoft.com/office/powerpoint/2010/main" val="938501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600" b="1" dirty="0">
                <a:solidFill>
                  <a:schemeClr val="bg1"/>
                </a:solidFill>
                <a:latin typeface="Century Gothic" panose="020B0502020202020204" pitchFamily="34" charset="0"/>
              </a:rPr>
              <a:t>TERROMETRO DE INDUCCIÓN</a:t>
            </a:r>
          </a:p>
        </p:txBody>
      </p:sp>
      <p:sp>
        <p:nvSpPr>
          <p:cNvPr id="3" name="2 Subtítulo"/>
          <p:cNvSpPr>
            <a:spLocks noGrp="1"/>
          </p:cNvSpPr>
          <p:nvPr>
            <p:ph type="subTitle" idx="1"/>
          </p:nvPr>
        </p:nvSpPr>
        <p:spPr>
          <a:xfrm>
            <a:off x="0" y="2492896"/>
            <a:ext cx="5004048" cy="4365104"/>
          </a:xfrm>
        </p:spPr>
        <p:txBody>
          <a:bodyPr>
            <a:normAutofit/>
          </a:bodyPr>
          <a:lstStyle/>
          <a:p>
            <a:pPr algn="just"/>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cono&#10;&#10;Descripción generada automáticamente">
            <a:extLst>
              <a:ext uri="{FF2B5EF4-FFF2-40B4-BE49-F238E27FC236}">
                <a16:creationId xmlns:a16="http://schemas.microsoft.com/office/drawing/2014/main" id="{186C2F37-81A6-78EB-C312-17331F8B9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6336"/>
            <a:ext cx="4903192" cy="4903192"/>
          </a:xfrm>
          <a:prstGeom prst="rect">
            <a:avLst/>
          </a:prstGeom>
        </p:spPr>
      </p:pic>
      <p:cxnSp>
        <p:nvCxnSpPr>
          <p:cNvPr id="8" name="Conector recto de flecha 7">
            <a:extLst>
              <a:ext uri="{FF2B5EF4-FFF2-40B4-BE49-F238E27FC236}">
                <a16:creationId xmlns:a16="http://schemas.microsoft.com/office/drawing/2014/main" id="{C55B5562-1F92-832A-A5A8-3033DF697D1A}"/>
              </a:ext>
            </a:extLst>
          </p:cNvPr>
          <p:cNvCxnSpPr/>
          <p:nvPr/>
        </p:nvCxnSpPr>
        <p:spPr>
          <a:xfrm flipH="1">
            <a:off x="3419872" y="2636912"/>
            <a:ext cx="2232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E0BDF639-F2C4-228B-6E56-CE40C05D007A}"/>
              </a:ext>
            </a:extLst>
          </p:cNvPr>
          <p:cNvCxnSpPr/>
          <p:nvPr/>
        </p:nvCxnSpPr>
        <p:spPr>
          <a:xfrm flipH="1">
            <a:off x="3419872" y="3573016"/>
            <a:ext cx="1008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6AD773B9-9B52-8CBA-83B7-882DAFC77EC7}"/>
              </a:ext>
            </a:extLst>
          </p:cNvPr>
          <p:cNvCxnSpPr/>
          <p:nvPr/>
        </p:nvCxnSpPr>
        <p:spPr>
          <a:xfrm flipH="1">
            <a:off x="2339752" y="4149080"/>
            <a:ext cx="19442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E0601AD4-87BF-58C8-39F1-290FA1AF651E}"/>
              </a:ext>
            </a:extLst>
          </p:cNvPr>
          <p:cNvCxnSpPr>
            <a:cxnSpLocks/>
          </p:cNvCxnSpPr>
          <p:nvPr/>
        </p:nvCxnSpPr>
        <p:spPr>
          <a:xfrm>
            <a:off x="2339752" y="4149080"/>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1B0E0FE1-F13F-87A6-D2BF-B2DA884D0D2A}"/>
              </a:ext>
            </a:extLst>
          </p:cNvPr>
          <p:cNvCxnSpPr/>
          <p:nvPr/>
        </p:nvCxnSpPr>
        <p:spPr>
          <a:xfrm flipH="1">
            <a:off x="3059832" y="4509120"/>
            <a:ext cx="122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2D08AC28-D195-6D8B-4E14-7FDEEC169DCB}"/>
              </a:ext>
            </a:extLst>
          </p:cNvPr>
          <p:cNvCxnSpPr/>
          <p:nvPr/>
        </p:nvCxnSpPr>
        <p:spPr>
          <a:xfrm flipH="1">
            <a:off x="2339752" y="4797152"/>
            <a:ext cx="19442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B874E72C-8CF1-7412-6B2D-BDB67C71E0C4}"/>
              </a:ext>
            </a:extLst>
          </p:cNvPr>
          <p:cNvCxnSpPr>
            <a:cxnSpLocks/>
          </p:cNvCxnSpPr>
          <p:nvPr/>
        </p:nvCxnSpPr>
        <p:spPr>
          <a:xfrm>
            <a:off x="2341909" y="4797152"/>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7E1C2E57-937D-BA70-39E9-135DE1EFC7E8}"/>
              </a:ext>
            </a:extLst>
          </p:cNvPr>
          <p:cNvCxnSpPr/>
          <p:nvPr/>
        </p:nvCxnSpPr>
        <p:spPr>
          <a:xfrm flipH="1">
            <a:off x="3059832" y="5085184"/>
            <a:ext cx="122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384A2ED-0A69-2AE5-42DC-8A234C678072}"/>
              </a:ext>
            </a:extLst>
          </p:cNvPr>
          <p:cNvCxnSpPr/>
          <p:nvPr/>
        </p:nvCxnSpPr>
        <p:spPr>
          <a:xfrm flipH="1">
            <a:off x="3059832" y="5661248"/>
            <a:ext cx="122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C0191CC5-76D0-871A-F2EF-A23DD91FE678}"/>
              </a:ext>
            </a:extLst>
          </p:cNvPr>
          <p:cNvCxnSpPr/>
          <p:nvPr/>
        </p:nvCxnSpPr>
        <p:spPr>
          <a:xfrm flipH="1">
            <a:off x="3203848" y="6286079"/>
            <a:ext cx="122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FD5A9352-F97F-D124-F98F-754B2173BB6F}"/>
              </a:ext>
            </a:extLst>
          </p:cNvPr>
          <p:cNvSpPr/>
          <p:nvPr/>
        </p:nvSpPr>
        <p:spPr>
          <a:xfrm>
            <a:off x="2123728" y="6093296"/>
            <a:ext cx="936103" cy="3600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33">
            <a:extLst>
              <a:ext uri="{FF2B5EF4-FFF2-40B4-BE49-F238E27FC236}">
                <a16:creationId xmlns:a16="http://schemas.microsoft.com/office/drawing/2014/main" id="{3433959F-5778-5A7E-5398-909AA32DD5CC}"/>
              </a:ext>
            </a:extLst>
          </p:cNvPr>
          <p:cNvSpPr/>
          <p:nvPr/>
        </p:nvSpPr>
        <p:spPr>
          <a:xfrm>
            <a:off x="5220072" y="249290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Sensor de gancho</a:t>
            </a:r>
          </a:p>
        </p:txBody>
      </p:sp>
      <p:sp>
        <p:nvSpPr>
          <p:cNvPr id="35" name="Rectángulo 34">
            <a:extLst>
              <a:ext uri="{FF2B5EF4-FFF2-40B4-BE49-F238E27FC236}">
                <a16:creationId xmlns:a16="http://schemas.microsoft.com/office/drawing/2014/main" id="{03EBDD82-37A6-BD91-69FB-1D91277881E6}"/>
              </a:ext>
            </a:extLst>
          </p:cNvPr>
          <p:cNvSpPr/>
          <p:nvPr/>
        </p:nvSpPr>
        <p:spPr>
          <a:xfrm>
            <a:off x="3441576" y="3405580"/>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Barrera</a:t>
            </a:r>
          </a:p>
        </p:txBody>
      </p:sp>
      <p:sp>
        <p:nvSpPr>
          <p:cNvPr id="36" name="Rectángulo 35">
            <a:extLst>
              <a:ext uri="{FF2B5EF4-FFF2-40B4-BE49-F238E27FC236}">
                <a16:creationId xmlns:a16="http://schemas.microsoft.com/office/drawing/2014/main" id="{B0CEC0D1-0612-BAD6-94B8-E78B3BCE55A7}"/>
              </a:ext>
            </a:extLst>
          </p:cNvPr>
          <p:cNvSpPr/>
          <p:nvPr/>
        </p:nvSpPr>
        <p:spPr>
          <a:xfrm>
            <a:off x="4265968" y="4000500"/>
            <a:ext cx="2988325" cy="266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encendido / apagado</a:t>
            </a:r>
          </a:p>
        </p:txBody>
      </p:sp>
      <p:sp>
        <p:nvSpPr>
          <p:cNvPr id="37" name="Rectángulo 36">
            <a:extLst>
              <a:ext uri="{FF2B5EF4-FFF2-40B4-BE49-F238E27FC236}">
                <a16:creationId xmlns:a16="http://schemas.microsoft.com/office/drawing/2014/main" id="{B3EFC601-6BD0-3AD9-918E-2009225C8471}"/>
              </a:ext>
            </a:extLst>
          </p:cNvPr>
          <p:cNvSpPr/>
          <p:nvPr/>
        </p:nvSpPr>
        <p:spPr>
          <a:xfrm>
            <a:off x="3534296" y="4347112"/>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HOLD</a:t>
            </a:r>
          </a:p>
        </p:txBody>
      </p:sp>
      <p:sp>
        <p:nvSpPr>
          <p:cNvPr id="38" name="Rectángulo 37">
            <a:extLst>
              <a:ext uri="{FF2B5EF4-FFF2-40B4-BE49-F238E27FC236}">
                <a16:creationId xmlns:a16="http://schemas.microsoft.com/office/drawing/2014/main" id="{C776E6FC-7149-F6D6-238A-88E25D88AC3B}"/>
              </a:ext>
            </a:extLst>
          </p:cNvPr>
          <p:cNvSpPr/>
          <p:nvPr/>
        </p:nvSpPr>
        <p:spPr>
          <a:xfrm>
            <a:off x="3507234" y="465316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A / </a:t>
            </a:r>
            <a:r>
              <a:rPr lang="el-GR" dirty="0">
                <a:solidFill>
                  <a:schemeClr val="tx1"/>
                </a:solidFill>
              </a:rPr>
              <a:t>Ω</a:t>
            </a:r>
            <a:r>
              <a:rPr lang="es-MX" dirty="0">
                <a:solidFill>
                  <a:schemeClr val="tx1"/>
                </a:solidFill>
              </a:rPr>
              <a:t> </a:t>
            </a:r>
          </a:p>
        </p:txBody>
      </p:sp>
      <p:sp>
        <p:nvSpPr>
          <p:cNvPr id="39" name="Rectángulo 38">
            <a:extLst>
              <a:ext uri="{FF2B5EF4-FFF2-40B4-BE49-F238E27FC236}">
                <a16:creationId xmlns:a16="http://schemas.microsoft.com/office/drawing/2014/main" id="{ECB9DAB6-6D40-4EF4-33DC-75DF76FB240C}"/>
              </a:ext>
            </a:extLst>
          </p:cNvPr>
          <p:cNvSpPr/>
          <p:nvPr/>
        </p:nvSpPr>
        <p:spPr>
          <a:xfrm>
            <a:off x="4225156" y="4903429"/>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retroiluminación</a:t>
            </a:r>
          </a:p>
        </p:txBody>
      </p:sp>
      <p:sp>
        <p:nvSpPr>
          <p:cNvPr id="40" name="Rectángulo 39">
            <a:extLst>
              <a:ext uri="{FF2B5EF4-FFF2-40B4-BE49-F238E27FC236}">
                <a16:creationId xmlns:a16="http://schemas.microsoft.com/office/drawing/2014/main" id="{ED0E03AF-6138-81A6-67FF-F178B260515C}"/>
              </a:ext>
            </a:extLst>
          </p:cNvPr>
          <p:cNvSpPr/>
          <p:nvPr/>
        </p:nvSpPr>
        <p:spPr>
          <a:xfrm>
            <a:off x="4139952" y="5528879"/>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Pantalla de visualización</a:t>
            </a:r>
          </a:p>
        </p:txBody>
      </p:sp>
      <p:sp>
        <p:nvSpPr>
          <p:cNvPr id="41" name="Rectángulo 40">
            <a:extLst>
              <a:ext uri="{FF2B5EF4-FFF2-40B4-BE49-F238E27FC236}">
                <a16:creationId xmlns:a16="http://schemas.microsoft.com/office/drawing/2014/main" id="{D93B0F7F-A7AA-03E4-9084-F262BA18A9D2}"/>
              </a:ext>
            </a:extLst>
          </p:cNvPr>
          <p:cNvSpPr/>
          <p:nvPr/>
        </p:nvSpPr>
        <p:spPr>
          <a:xfrm>
            <a:off x="4299620" y="6129308"/>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Teclas de funcionamiento</a:t>
            </a:r>
          </a:p>
        </p:txBody>
      </p:sp>
    </p:spTree>
    <p:extLst>
      <p:ext uri="{BB962C8B-B14F-4D97-AF65-F5344CB8AC3E}">
        <p14:creationId xmlns:p14="http://schemas.microsoft.com/office/powerpoint/2010/main" val="1254475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MEDICIÓN MEDIANTE INDUCCIÓN</a:t>
            </a:r>
          </a:p>
        </p:txBody>
      </p:sp>
      <p:sp>
        <p:nvSpPr>
          <p:cNvPr id="3" name="2 Subtítulo"/>
          <p:cNvSpPr>
            <a:spLocks noGrp="1"/>
          </p:cNvSpPr>
          <p:nvPr>
            <p:ph type="subTitle" idx="1"/>
          </p:nvPr>
        </p:nvSpPr>
        <p:spPr>
          <a:xfrm>
            <a:off x="179512" y="2208652"/>
            <a:ext cx="5040560" cy="4313717"/>
          </a:xfrm>
        </p:spPr>
        <p:txBody>
          <a:bodyPr>
            <a:normAutofit/>
          </a:bodyPr>
          <a:lstStyle/>
          <a:p>
            <a:pPr marL="457200" indent="-457200" algn="just">
              <a:buFont typeface="Arial" panose="020B0604020202020204" pitchFamily="34" charset="0"/>
              <a:buChar char="•"/>
            </a:pPr>
            <a:r>
              <a:rPr lang="es-MX" sz="2400" dirty="0">
                <a:solidFill>
                  <a:schemeClr val="tx1"/>
                </a:solidFill>
                <a:latin typeface="Century Gothic" panose="020B0502020202020204" pitchFamily="34" charset="0"/>
              </a:rPr>
              <a:t>Tomar el valor de la resistencia del cable que viene de la aplicación. (excepto pararrayos)</a:t>
            </a: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400" dirty="0">
                <a:solidFill>
                  <a:schemeClr val="tx1"/>
                </a:solidFill>
                <a:latin typeface="Century Gothic" panose="020B0502020202020204" pitchFamily="34" charset="0"/>
              </a:rPr>
              <a:t>Tomar el valor de la corriente a masa.</a:t>
            </a:r>
          </a:p>
          <a:p>
            <a:pPr algn="l"/>
            <a:endParaRPr lang="es-MX" sz="24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400" dirty="0">
              <a:solidFill>
                <a:schemeClr val="tx1"/>
              </a:solidFill>
              <a:latin typeface="Century Gothic" panose="020B0502020202020204" pitchFamily="34" charset="0"/>
            </a:endParaRPr>
          </a:p>
          <a:p>
            <a:pPr algn="l"/>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Un par de zapatos deportivos&#10;&#10;Descripción generada automáticamente con confianza baja">
            <a:extLst>
              <a:ext uri="{FF2B5EF4-FFF2-40B4-BE49-F238E27FC236}">
                <a16:creationId xmlns:a16="http://schemas.microsoft.com/office/drawing/2014/main" id="{CA6916E3-D899-79DD-9EFC-F92887BFE2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5150" y="2060848"/>
            <a:ext cx="3127276" cy="3853948"/>
          </a:xfrm>
          <a:prstGeom prst="rect">
            <a:avLst/>
          </a:prstGeom>
        </p:spPr>
      </p:pic>
    </p:spTree>
    <p:extLst>
      <p:ext uri="{BB962C8B-B14F-4D97-AF65-F5344CB8AC3E}">
        <p14:creationId xmlns:p14="http://schemas.microsoft.com/office/powerpoint/2010/main" val="3145817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 </a:t>
            </a:r>
            <a:r>
              <a:rPr lang="es-MX" sz="2400" b="1" dirty="0">
                <a:solidFill>
                  <a:schemeClr val="bg1"/>
                </a:solidFill>
                <a:latin typeface="Century Gothic" panose="020B0502020202020204" pitchFamily="34" charset="0"/>
              </a:rPr>
              <a:t>FORMATOS PARA EL REGISTRO DE LOS VALORES</a:t>
            </a:r>
            <a:br>
              <a:rPr lang="es-MX" sz="2400" b="1" dirty="0">
                <a:solidFill>
                  <a:schemeClr val="bg1"/>
                </a:solidFill>
                <a:latin typeface="Century Gothic" panose="020B0502020202020204" pitchFamily="34" charset="0"/>
              </a:rPr>
            </a:br>
            <a:r>
              <a:rPr lang="es-MX" sz="2400" b="1" dirty="0">
                <a:solidFill>
                  <a:schemeClr val="bg1"/>
                </a:solidFill>
                <a:latin typeface="Century Gothic" panose="020B0502020202020204" pitchFamily="34" charset="0"/>
              </a:rPr>
              <a:t>INDUCCIÓN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DA8E26E-6AAE-AC26-E7CB-7DC373092403}"/>
              </a:ext>
            </a:extLst>
          </p:cNvPr>
          <p:cNvPicPr>
            <a:picLocks noChangeAspect="1"/>
          </p:cNvPicPr>
          <p:nvPr/>
        </p:nvPicPr>
        <p:blipFill>
          <a:blip r:embed="rId4"/>
          <a:stretch>
            <a:fillRect/>
          </a:stretch>
        </p:blipFill>
        <p:spPr>
          <a:xfrm>
            <a:off x="2490488" y="1470025"/>
            <a:ext cx="4163024" cy="5385056"/>
          </a:xfrm>
          <a:prstGeom prst="rect">
            <a:avLst/>
          </a:prstGeom>
        </p:spPr>
      </p:pic>
      <p:sp>
        <p:nvSpPr>
          <p:cNvPr id="5" name="Rectángulo 4">
            <a:extLst>
              <a:ext uri="{FF2B5EF4-FFF2-40B4-BE49-F238E27FC236}">
                <a16:creationId xmlns:a16="http://schemas.microsoft.com/office/drawing/2014/main" id="{56570BF7-049D-0106-0EC8-C95E69ABC55D}"/>
              </a:ext>
            </a:extLst>
          </p:cNvPr>
          <p:cNvSpPr/>
          <p:nvPr/>
        </p:nvSpPr>
        <p:spPr>
          <a:xfrm>
            <a:off x="6532240" y="155646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De OT del servicio</a:t>
            </a:r>
          </a:p>
        </p:txBody>
      </p:sp>
      <p:sp>
        <p:nvSpPr>
          <p:cNvPr id="7" name="Rectángulo 6">
            <a:extLst>
              <a:ext uri="{FF2B5EF4-FFF2-40B4-BE49-F238E27FC236}">
                <a16:creationId xmlns:a16="http://schemas.microsoft.com/office/drawing/2014/main" id="{585E5FD5-3F0D-D5B7-4F37-90A953E6A8B1}"/>
              </a:ext>
            </a:extLst>
          </p:cNvPr>
          <p:cNvSpPr/>
          <p:nvPr/>
        </p:nvSpPr>
        <p:spPr>
          <a:xfrm>
            <a:off x="6498716" y="2789520"/>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Características del punto</a:t>
            </a:r>
          </a:p>
        </p:txBody>
      </p:sp>
      <p:sp>
        <p:nvSpPr>
          <p:cNvPr id="8" name="Rectángulo 7">
            <a:extLst>
              <a:ext uri="{FF2B5EF4-FFF2-40B4-BE49-F238E27FC236}">
                <a16:creationId xmlns:a16="http://schemas.microsoft.com/office/drawing/2014/main" id="{3FCC89A6-B77D-8407-1841-F7EDB36E725E}"/>
              </a:ext>
            </a:extLst>
          </p:cNvPr>
          <p:cNvSpPr/>
          <p:nvPr/>
        </p:nvSpPr>
        <p:spPr>
          <a:xfrm>
            <a:off x="6475437" y="1962982"/>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Fecha del servicio</a:t>
            </a:r>
          </a:p>
        </p:txBody>
      </p:sp>
      <p:sp>
        <p:nvSpPr>
          <p:cNvPr id="10" name="Rectángulo 9">
            <a:extLst>
              <a:ext uri="{FF2B5EF4-FFF2-40B4-BE49-F238E27FC236}">
                <a16:creationId xmlns:a16="http://schemas.microsoft.com/office/drawing/2014/main" id="{7042AE0F-1C71-6E7F-7536-AC4E98078A61}"/>
              </a:ext>
            </a:extLst>
          </p:cNvPr>
          <p:cNvSpPr/>
          <p:nvPr/>
        </p:nvSpPr>
        <p:spPr>
          <a:xfrm>
            <a:off x="-438125" y="278488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punto</a:t>
            </a:r>
          </a:p>
        </p:txBody>
      </p:sp>
      <p:sp>
        <p:nvSpPr>
          <p:cNvPr id="11" name="Rectángulo 10">
            <a:extLst>
              <a:ext uri="{FF2B5EF4-FFF2-40B4-BE49-F238E27FC236}">
                <a16:creationId xmlns:a16="http://schemas.microsoft.com/office/drawing/2014/main" id="{5AA7339B-5342-F155-E618-D7700591C298}"/>
              </a:ext>
            </a:extLst>
          </p:cNvPr>
          <p:cNvSpPr/>
          <p:nvPr/>
        </p:nvSpPr>
        <p:spPr>
          <a:xfrm>
            <a:off x="-372466" y="2182017"/>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equipo</a:t>
            </a:r>
          </a:p>
        </p:txBody>
      </p:sp>
      <p:sp>
        <p:nvSpPr>
          <p:cNvPr id="13" name="Rectángulo 12">
            <a:extLst>
              <a:ext uri="{FF2B5EF4-FFF2-40B4-BE49-F238E27FC236}">
                <a16:creationId xmlns:a16="http://schemas.microsoft.com/office/drawing/2014/main" id="{FAA73A7E-49E7-6DC5-9AED-C4F7861142DF}"/>
              </a:ext>
            </a:extLst>
          </p:cNvPr>
          <p:cNvSpPr/>
          <p:nvPr/>
        </p:nvSpPr>
        <p:spPr>
          <a:xfrm>
            <a:off x="-347364" y="155819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cliente</a:t>
            </a:r>
          </a:p>
        </p:txBody>
      </p:sp>
      <p:sp>
        <p:nvSpPr>
          <p:cNvPr id="24" name="Rectángulo 23">
            <a:extLst>
              <a:ext uri="{FF2B5EF4-FFF2-40B4-BE49-F238E27FC236}">
                <a16:creationId xmlns:a16="http://schemas.microsoft.com/office/drawing/2014/main" id="{C74E28EE-C55A-71BD-CF87-B88B1C656751}"/>
              </a:ext>
            </a:extLst>
          </p:cNvPr>
          <p:cNvSpPr/>
          <p:nvPr/>
        </p:nvSpPr>
        <p:spPr>
          <a:xfrm>
            <a:off x="6592876" y="5661248"/>
            <a:ext cx="2736304" cy="43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Quien realiza las mediciones</a:t>
            </a:r>
          </a:p>
        </p:txBody>
      </p:sp>
      <p:sp>
        <p:nvSpPr>
          <p:cNvPr id="26" name="Rectángulo 25">
            <a:extLst>
              <a:ext uri="{FF2B5EF4-FFF2-40B4-BE49-F238E27FC236}">
                <a16:creationId xmlns:a16="http://schemas.microsoft.com/office/drawing/2014/main" id="{60C58C7F-1FFF-8D54-CA7D-A159EB9326D6}"/>
              </a:ext>
            </a:extLst>
          </p:cNvPr>
          <p:cNvSpPr/>
          <p:nvPr/>
        </p:nvSpPr>
        <p:spPr>
          <a:xfrm>
            <a:off x="2627783" y="1934371"/>
            <a:ext cx="3847654" cy="8166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8" name="Conector recto de flecha 27">
            <a:extLst>
              <a:ext uri="{FF2B5EF4-FFF2-40B4-BE49-F238E27FC236}">
                <a16:creationId xmlns:a16="http://schemas.microsoft.com/office/drawing/2014/main" id="{543F2027-9CD9-36C7-874F-5B45C8535D39}"/>
              </a:ext>
            </a:extLst>
          </p:cNvPr>
          <p:cNvCxnSpPr/>
          <p:nvPr/>
        </p:nvCxnSpPr>
        <p:spPr>
          <a:xfrm>
            <a:off x="1907704" y="1702198"/>
            <a:ext cx="720079" cy="144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Rectángulo 28">
            <a:extLst>
              <a:ext uri="{FF2B5EF4-FFF2-40B4-BE49-F238E27FC236}">
                <a16:creationId xmlns:a16="http://schemas.microsoft.com/office/drawing/2014/main" id="{95ECFF42-C58B-D7C4-4B56-CD1DA75D9E18}"/>
              </a:ext>
            </a:extLst>
          </p:cNvPr>
          <p:cNvSpPr/>
          <p:nvPr/>
        </p:nvSpPr>
        <p:spPr>
          <a:xfrm>
            <a:off x="2627783" y="1746281"/>
            <a:ext cx="3240361" cy="14400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1" name="Conector recto de flecha 30">
            <a:extLst>
              <a:ext uri="{FF2B5EF4-FFF2-40B4-BE49-F238E27FC236}">
                <a16:creationId xmlns:a16="http://schemas.microsoft.com/office/drawing/2014/main" id="{91E752FA-BDCE-0C81-8BC7-E513AA12392D}"/>
              </a:ext>
            </a:extLst>
          </p:cNvPr>
          <p:cNvCxnSpPr/>
          <p:nvPr/>
        </p:nvCxnSpPr>
        <p:spPr>
          <a:xfrm flipV="1">
            <a:off x="1907704" y="2016033"/>
            <a:ext cx="720079" cy="29925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Conector recto de flecha 32">
            <a:extLst>
              <a:ext uri="{FF2B5EF4-FFF2-40B4-BE49-F238E27FC236}">
                <a16:creationId xmlns:a16="http://schemas.microsoft.com/office/drawing/2014/main" id="{6AB36296-F978-5A6E-0CFE-0394DADAEA38}"/>
              </a:ext>
            </a:extLst>
          </p:cNvPr>
          <p:cNvCxnSpPr/>
          <p:nvPr/>
        </p:nvCxnSpPr>
        <p:spPr>
          <a:xfrm flipH="1">
            <a:off x="6228184" y="1730673"/>
            <a:ext cx="562623" cy="4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19DE500C-B03A-14CB-1782-97860AF07D34}"/>
              </a:ext>
            </a:extLst>
          </p:cNvPr>
          <p:cNvCxnSpPr/>
          <p:nvPr/>
        </p:nvCxnSpPr>
        <p:spPr>
          <a:xfrm flipH="1" flipV="1">
            <a:off x="6366122" y="1890288"/>
            <a:ext cx="654150" cy="21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7612B10E-D493-B278-8510-0F11CD045BB2}"/>
              </a:ext>
            </a:extLst>
          </p:cNvPr>
          <p:cNvSpPr/>
          <p:nvPr/>
        </p:nvSpPr>
        <p:spPr>
          <a:xfrm>
            <a:off x="2642361" y="2084491"/>
            <a:ext cx="2016225" cy="461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8" name="Conector recto de flecha 37">
            <a:extLst>
              <a:ext uri="{FF2B5EF4-FFF2-40B4-BE49-F238E27FC236}">
                <a16:creationId xmlns:a16="http://schemas.microsoft.com/office/drawing/2014/main" id="{11C2CE08-9BDA-53B7-8224-F845162D3D53}"/>
              </a:ext>
            </a:extLst>
          </p:cNvPr>
          <p:cNvCxnSpPr/>
          <p:nvPr/>
        </p:nvCxnSpPr>
        <p:spPr>
          <a:xfrm flipV="1">
            <a:off x="1691680" y="2476533"/>
            <a:ext cx="936103" cy="44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CAE2F2F5-4D22-D389-B5D5-61D2D614BE33}"/>
              </a:ext>
            </a:extLst>
          </p:cNvPr>
          <p:cNvSpPr/>
          <p:nvPr/>
        </p:nvSpPr>
        <p:spPr>
          <a:xfrm>
            <a:off x="5868144" y="2130021"/>
            <a:ext cx="579065" cy="372268"/>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1" name="Conector recto de flecha 40">
            <a:extLst>
              <a:ext uri="{FF2B5EF4-FFF2-40B4-BE49-F238E27FC236}">
                <a16:creationId xmlns:a16="http://schemas.microsoft.com/office/drawing/2014/main" id="{3BC8A10A-8243-1044-09E2-A1D2F991CF39}"/>
              </a:ext>
            </a:extLst>
          </p:cNvPr>
          <p:cNvCxnSpPr/>
          <p:nvPr/>
        </p:nvCxnSpPr>
        <p:spPr>
          <a:xfrm flipH="1" flipV="1">
            <a:off x="6475437" y="2470031"/>
            <a:ext cx="400819" cy="3148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Conector recto de flecha 42">
            <a:extLst>
              <a:ext uri="{FF2B5EF4-FFF2-40B4-BE49-F238E27FC236}">
                <a16:creationId xmlns:a16="http://schemas.microsoft.com/office/drawing/2014/main" id="{554C8199-0CD3-F956-46B7-E93161CFD86F}"/>
              </a:ext>
            </a:extLst>
          </p:cNvPr>
          <p:cNvCxnSpPr/>
          <p:nvPr/>
        </p:nvCxnSpPr>
        <p:spPr>
          <a:xfrm flipH="1">
            <a:off x="6366122" y="5949280"/>
            <a:ext cx="942182"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ángulo 43">
            <a:extLst>
              <a:ext uri="{FF2B5EF4-FFF2-40B4-BE49-F238E27FC236}">
                <a16:creationId xmlns:a16="http://schemas.microsoft.com/office/drawing/2014/main" id="{62BD5304-03E2-0677-55EF-A800402A5315}"/>
              </a:ext>
            </a:extLst>
          </p:cNvPr>
          <p:cNvSpPr/>
          <p:nvPr/>
        </p:nvSpPr>
        <p:spPr>
          <a:xfrm>
            <a:off x="5448338" y="2111043"/>
            <a:ext cx="400819" cy="4484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Rectángulo 44">
            <a:extLst>
              <a:ext uri="{FF2B5EF4-FFF2-40B4-BE49-F238E27FC236}">
                <a16:creationId xmlns:a16="http://schemas.microsoft.com/office/drawing/2014/main" id="{013E4161-37D3-85F0-E25A-DE6039871AAD}"/>
              </a:ext>
            </a:extLst>
          </p:cNvPr>
          <p:cNvSpPr/>
          <p:nvPr/>
        </p:nvSpPr>
        <p:spPr>
          <a:xfrm>
            <a:off x="4686814" y="2084490"/>
            <a:ext cx="733296" cy="4749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7" name="Conector recto de flecha 46">
            <a:extLst>
              <a:ext uri="{FF2B5EF4-FFF2-40B4-BE49-F238E27FC236}">
                <a16:creationId xmlns:a16="http://schemas.microsoft.com/office/drawing/2014/main" id="{72838B1F-84C8-93BC-0D2A-380DDD915E16}"/>
              </a:ext>
            </a:extLst>
          </p:cNvPr>
          <p:cNvCxnSpPr/>
          <p:nvPr/>
        </p:nvCxnSpPr>
        <p:spPr>
          <a:xfrm flipH="1" flipV="1">
            <a:off x="5213075" y="2600897"/>
            <a:ext cx="1728192" cy="1229587"/>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1B3BBEB1-73A7-810E-E711-A8BBCBE7014D}"/>
              </a:ext>
            </a:extLst>
          </p:cNvPr>
          <p:cNvSpPr/>
          <p:nvPr/>
        </p:nvSpPr>
        <p:spPr>
          <a:xfrm>
            <a:off x="6462928" y="372102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Valores obtenidos</a:t>
            </a:r>
          </a:p>
        </p:txBody>
      </p:sp>
    </p:spTree>
    <p:extLst>
      <p:ext uri="{BB962C8B-B14F-4D97-AF65-F5344CB8AC3E}">
        <p14:creationId xmlns:p14="http://schemas.microsoft.com/office/powerpoint/2010/main" val="3981560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B2EC6665-1E9C-8059-19DB-38F4DC041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54" y="1457986"/>
            <a:ext cx="4639322" cy="5400014"/>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 </a:t>
            </a:r>
            <a:r>
              <a:rPr lang="es-MX" sz="2400" b="1" dirty="0">
                <a:solidFill>
                  <a:schemeClr val="bg1"/>
                </a:solidFill>
                <a:latin typeface="Century Gothic" panose="020B0502020202020204" pitchFamily="34" charset="0"/>
              </a:rPr>
              <a:t>FORMATOS PARA EL REGISTRO DE LOS VALORES</a:t>
            </a:r>
            <a:br>
              <a:rPr lang="es-MX" sz="2400" b="1" dirty="0">
                <a:solidFill>
                  <a:schemeClr val="bg1"/>
                </a:solidFill>
                <a:latin typeface="Century Gothic" panose="020B0502020202020204" pitchFamily="34" charset="0"/>
              </a:rPr>
            </a:br>
            <a:r>
              <a:rPr lang="es-MX" sz="2400" b="1" dirty="0">
                <a:solidFill>
                  <a:schemeClr val="bg1"/>
                </a:solidFill>
                <a:latin typeface="Century Gothic" panose="020B0502020202020204" pitchFamily="34" charset="0"/>
              </a:rPr>
              <a:t>INDUCCIÓN</a:t>
            </a: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56570BF7-049D-0106-0EC8-C95E69ABC55D}"/>
              </a:ext>
            </a:extLst>
          </p:cNvPr>
          <p:cNvSpPr/>
          <p:nvPr/>
        </p:nvSpPr>
        <p:spPr>
          <a:xfrm>
            <a:off x="6730090" y="163837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De OT del servicio</a:t>
            </a:r>
          </a:p>
        </p:txBody>
      </p:sp>
      <p:sp>
        <p:nvSpPr>
          <p:cNvPr id="7" name="Rectángulo 6">
            <a:extLst>
              <a:ext uri="{FF2B5EF4-FFF2-40B4-BE49-F238E27FC236}">
                <a16:creationId xmlns:a16="http://schemas.microsoft.com/office/drawing/2014/main" id="{585E5FD5-3F0D-D5B7-4F37-90A953E6A8B1}"/>
              </a:ext>
            </a:extLst>
          </p:cNvPr>
          <p:cNvSpPr/>
          <p:nvPr/>
        </p:nvSpPr>
        <p:spPr>
          <a:xfrm>
            <a:off x="6498716" y="2789520"/>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Características del punto</a:t>
            </a:r>
          </a:p>
        </p:txBody>
      </p:sp>
      <p:sp>
        <p:nvSpPr>
          <p:cNvPr id="8" name="Rectángulo 7">
            <a:extLst>
              <a:ext uri="{FF2B5EF4-FFF2-40B4-BE49-F238E27FC236}">
                <a16:creationId xmlns:a16="http://schemas.microsoft.com/office/drawing/2014/main" id="{3FCC89A6-B77D-8407-1841-F7EDB36E725E}"/>
              </a:ext>
            </a:extLst>
          </p:cNvPr>
          <p:cNvSpPr/>
          <p:nvPr/>
        </p:nvSpPr>
        <p:spPr>
          <a:xfrm>
            <a:off x="6880494" y="2118149"/>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Fecha del servicio</a:t>
            </a:r>
          </a:p>
        </p:txBody>
      </p:sp>
      <p:sp>
        <p:nvSpPr>
          <p:cNvPr id="10" name="Rectángulo 9">
            <a:extLst>
              <a:ext uri="{FF2B5EF4-FFF2-40B4-BE49-F238E27FC236}">
                <a16:creationId xmlns:a16="http://schemas.microsoft.com/office/drawing/2014/main" id="{7042AE0F-1C71-6E7F-7536-AC4E98078A61}"/>
              </a:ext>
            </a:extLst>
          </p:cNvPr>
          <p:cNvSpPr/>
          <p:nvPr/>
        </p:nvSpPr>
        <p:spPr>
          <a:xfrm>
            <a:off x="-438125" y="278488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punto</a:t>
            </a:r>
          </a:p>
        </p:txBody>
      </p:sp>
      <p:sp>
        <p:nvSpPr>
          <p:cNvPr id="11" name="Rectángulo 10">
            <a:extLst>
              <a:ext uri="{FF2B5EF4-FFF2-40B4-BE49-F238E27FC236}">
                <a16:creationId xmlns:a16="http://schemas.microsoft.com/office/drawing/2014/main" id="{5AA7339B-5342-F155-E618-D7700591C298}"/>
              </a:ext>
            </a:extLst>
          </p:cNvPr>
          <p:cNvSpPr/>
          <p:nvPr/>
        </p:nvSpPr>
        <p:spPr>
          <a:xfrm>
            <a:off x="-372466" y="2182017"/>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equipo</a:t>
            </a:r>
          </a:p>
        </p:txBody>
      </p:sp>
      <p:sp>
        <p:nvSpPr>
          <p:cNvPr id="13" name="Rectángulo 12">
            <a:extLst>
              <a:ext uri="{FF2B5EF4-FFF2-40B4-BE49-F238E27FC236}">
                <a16:creationId xmlns:a16="http://schemas.microsoft.com/office/drawing/2014/main" id="{FAA73A7E-49E7-6DC5-9AED-C4F7861142DF}"/>
              </a:ext>
            </a:extLst>
          </p:cNvPr>
          <p:cNvSpPr/>
          <p:nvPr/>
        </p:nvSpPr>
        <p:spPr>
          <a:xfrm>
            <a:off x="-347364" y="155819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cliente</a:t>
            </a:r>
          </a:p>
        </p:txBody>
      </p:sp>
      <p:sp>
        <p:nvSpPr>
          <p:cNvPr id="24" name="Rectángulo 23">
            <a:extLst>
              <a:ext uri="{FF2B5EF4-FFF2-40B4-BE49-F238E27FC236}">
                <a16:creationId xmlns:a16="http://schemas.microsoft.com/office/drawing/2014/main" id="{C74E28EE-C55A-71BD-CF87-B88B1C656751}"/>
              </a:ext>
            </a:extLst>
          </p:cNvPr>
          <p:cNvSpPr/>
          <p:nvPr/>
        </p:nvSpPr>
        <p:spPr>
          <a:xfrm>
            <a:off x="6592876" y="5661248"/>
            <a:ext cx="2736304" cy="43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Quien realiza las mediciones</a:t>
            </a:r>
          </a:p>
        </p:txBody>
      </p:sp>
      <p:cxnSp>
        <p:nvCxnSpPr>
          <p:cNvPr id="28" name="Conector recto de flecha 27">
            <a:extLst>
              <a:ext uri="{FF2B5EF4-FFF2-40B4-BE49-F238E27FC236}">
                <a16:creationId xmlns:a16="http://schemas.microsoft.com/office/drawing/2014/main" id="{543F2027-9CD9-36C7-874F-5B45C8535D39}"/>
              </a:ext>
            </a:extLst>
          </p:cNvPr>
          <p:cNvCxnSpPr/>
          <p:nvPr/>
        </p:nvCxnSpPr>
        <p:spPr>
          <a:xfrm>
            <a:off x="1907704" y="1702198"/>
            <a:ext cx="720079" cy="144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91E752FA-BDCE-0C81-8BC7-E513AA12392D}"/>
              </a:ext>
            </a:extLst>
          </p:cNvPr>
          <p:cNvCxnSpPr>
            <a:cxnSpLocks/>
          </p:cNvCxnSpPr>
          <p:nvPr/>
        </p:nvCxnSpPr>
        <p:spPr>
          <a:xfrm flipV="1">
            <a:off x="1810726" y="2023767"/>
            <a:ext cx="661084" cy="31079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Conector recto de flecha 32">
            <a:extLst>
              <a:ext uri="{FF2B5EF4-FFF2-40B4-BE49-F238E27FC236}">
                <a16:creationId xmlns:a16="http://schemas.microsoft.com/office/drawing/2014/main" id="{6AB36296-F978-5A6E-0CFE-0394DADAEA38}"/>
              </a:ext>
            </a:extLst>
          </p:cNvPr>
          <p:cNvCxnSpPr>
            <a:cxnSpLocks/>
          </p:cNvCxnSpPr>
          <p:nvPr/>
        </p:nvCxnSpPr>
        <p:spPr>
          <a:xfrm flipH="1">
            <a:off x="6551625" y="1807149"/>
            <a:ext cx="468647" cy="1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19DE500C-B03A-14CB-1782-97860AF07D34}"/>
              </a:ext>
            </a:extLst>
          </p:cNvPr>
          <p:cNvCxnSpPr/>
          <p:nvPr/>
        </p:nvCxnSpPr>
        <p:spPr>
          <a:xfrm flipH="1" flipV="1">
            <a:off x="6600467" y="1976843"/>
            <a:ext cx="654150" cy="21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11C2CE08-9BDA-53B7-8224-F845162D3D53}"/>
              </a:ext>
            </a:extLst>
          </p:cNvPr>
          <p:cNvCxnSpPr/>
          <p:nvPr/>
        </p:nvCxnSpPr>
        <p:spPr>
          <a:xfrm flipV="1">
            <a:off x="1691680" y="2476533"/>
            <a:ext cx="936103" cy="44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BC8A10A-8243-1044-09E2-A1D2F991CF39}"/>
              </a:ext>
            </a:extLst>
          </p:cNvPr>
          <p:cNvCxnSpPr/>
          <p:nvPr/>
        </p:nvCxnSpPr>
        <p:spPr>
          <a:xfrm flipH="1" flipV="1">
            <a:off x="6410587" y="2519750"/>
            <a:ext cx="400819" cy="3148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Conector recto de flecha 42">
            <a:extLst>
              <a:ext uri="{FF2B5EF4-FFF2-40B4-BE49-F238E27FC236}">
                <a16:creationId xmlns:a16="http://schemas.microsoft.com/office/drawing/2014/main" id="{554C8199-0CD3-F956-46B7-E93161CFD86F}"/>
              </a:ext>
            </a:extLst>
          </p:cNvPr>
          <p:cNvCxnSpPr/>
          <p:nvPr/>
        </p:nvCxnSpPr>
        <p:spPr>
          <a:xfrm flipH="1">
            <a:off x="6366122" y="5949280"/>
            <a:ext cx="942182"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72838B1F-84C8-93BC-0D2A-380DDD915E16}"/>
              </a:ext>
            </a:extLst>
          </p:cNvPr>
          <p:cNvCxnSpPr/>
          <p:nvPr/>
        </p:nvCxnSpPr>
        <p:spPr>
          <a:xfrm flipH="1" flipV="1">
            <a:off x="5213075" y="2600897"/>
            <a:ext cx="1728192" cy="1229587"/>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1B3BBEB1-73A7-810E-E711-A8BBCBE7014D}"/>
              </a:ext>
            </a:extLst>
          </p:cNvPr>
          <p:cNvSpPr/>
          <p:nvPr/>
        </p:nvSpPr>
        <p:spPr>
          <a:xfrm>
            <a:off x="6462928" y="372102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Valores obtenidos</a:t>
            </a:r>
          </a:p>
        </p:txBody>
      </p:sp>
    </p:spTree>
    <p:extLst>
      <p:ext uri="{BB962C8B-B14F-4D97-AF65-F5344CB8AC3E}">
        <p14:creationId xmlns:p14="http://schemas.microsoft.com/office/powerpoint/2010/main" val="2917252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de la pantalla de un celular con letras y números&#10;&#10;Descripción generada automáticamente con confianza baja">
            <a:extLst>
              <a:ext uri="{FF2B5EF4-FFF2-40B4-BE49-F238E27FC236}">
                <a16:creationId xmlns:a16="http://schemas.microsoft.com/office/drawing/2014/main" id="{1B4A2B61-5A39-91FE-9CFB-93FAAA73A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921" y="4297118"/>
            <a:ext cx="2009775" cy="2276475"/>
          </a:xfrm>
          <a:prstGeom prst="rect">
            <a:avLst/>
          </a:prstGeom>
        </p:spPr>
      </p:pic>
      <p:pic>
        <p:nvPicPr>
          <p:cNvPr id="13" name="Imagen 12" descr="Imagen que contiene medidor&#10;&#10;Descripción generada automáticamente">
            <a:extLst>
              <a:ext uri="{FF2B5EF4-FFF2-40B4-BE49-F238E27FC236}">
                <a16:creationId xmlns:a16="http://schemas.microsoft.com/office/drawing/2014/main" id="{10AAEFBE-93A9-5F67-30E8-9ED7B6214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5384" y="1707472"/>
            <a:ext cx="2143125" cy="2143125"/>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TERROMETRO DE CAÍDA DE TENSIÓN</a:t>
            </a:r>
          </a:p>
        </p:txBody>
      </p:sp>
      <p:sp>
        <p:nvSpPr>
          <p:cNvPr id="3" name="2 Subtítulo"/>
          <p:cNvSpPr>
            <a:spLocks noGrp="1"/>
          </p:cNvSpPr>
          <p:nvPr>
            <p:ph type="subTitle" idx="1"/>
          </p:nvPr>
        </p:nvSpPr>
        <p:spPr>
          <a:xfrm>
            <a:off x="1" y="1098873"/>
            <a:ext cx="7132920" cy="6002536"/>
          </a:xfrm>
        </p:spPr>
        <p:txBody>
          <a:bodyPr>
            <a:normAutofit lnSpcReduction="10000"/>
          </a:bodyPr>
          <a:lstStyle/>
          <a:p>
            <a:pPr algn="just"/>
            <a:endParaRPr lang="es-MX" sz="24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200" dirty="0">
                <a:solidFill>
                  <a:schemeClr val="tx1"/>
                </a:solidFill>
                <a:latin typeface="Century Gothic" panose="020B0502020202020204" pitchFamily="34" charset="0"/>
              </a:rPr>
              <a:t>TERROMETRO DE CAÍDA DE TENSIÓN </a:t>
            </a:r>
            <a:r>
              <a:rPr lang="es-MX" sz="2200" dirty="0">
                <a:solidFill>
                  <a:schemeClr val="tx1"/>
                </a:solidFill>
                <a:effectLst/>
                <a:latin typeface="Arial" panose="020B0604020202020204" pitchFamily="34" charset="0"/>
              </a:rPr>
              <a:t>consiste en</a:t>
            </a:r>
            <a:br>
              <a:rPr lang="es-MX" sz="2200" dirty="0">
                <a:solidFill>
                  <a:schemeClr val="tx1"/>
                </a:solidFill>
              </a:rPr>
            </a:br>
            <a:r>
              <a:rPr lang="es-MX" sz="2200" dirty="0">
                <a:solidFill>
                  <a:schemeClr val="tx1"/>
                </a:solidFill>
                <a:effectLst/>
                <a:latin typeface="Arial" panose="020B0604020202020204" pitchFamily="34" charset="0"/>
              </a:rPr>
              <a:t>hacer circular una corriente I a través del sistema de puesta a tierra que se desea medir, </a:t>
            </a:r>
            <a:r>
              <a:rPr lang="es-MX" sz="2200" dirty="0">
                <a:solidFill>
                  <a:schemeClr val="tx1"/>
                </a:solidFill>
                <a:latin typeface="Arial" panose="020B0604020202020204" pitchFamily="34" charset="0"/>
              </a:rPr>
              <a:t>hacía</a:t>
            </a:r>
            <a:r>
              <a:rPr lang="es-MX" sz="2200" dirty="0">
                <a:solidFill>
                  <a:schemeClr val="tx1"/>
                </a:solidFill>
                <a:effectLst/>
                <a:latin typeface="Arial" panose="020B0604020202020204" pitchFamily="34" charset="0"/>
              </a:rPr>
              <a:t> un segundo electrodo de emisión B lo suficientemente lejos del sistema de puesta a tierra a medir, denominado tierra remota, en donde se hará el retorno de corriente emitida desde el sistema de puesta a tierra. </a:t>
            </a:r>
          </a:p>
          <a:p>
            <a:pPr marL="457200" indent="-457200" algn="just">
              <a:buFont typeface="Arial" panose="020B0604020202020204" pitchFamily="34" charset="0"/>
              <a:buChar char="•"/>
            </a:pPr>
            <a:endParaRPr lang="es-MX" sz="2200" dirty="0">
              <a:solidFill>
                <a:schemeClr val="tx1"/>
              </a:solidFill>
              <a:effectLst/>
              <a:latin typeface="Arial" panose="020B0604020202020204" pitchFamily="34" charset="0"/>
            </a:endParaRPr>
          </a:p>
          <a:p>
            <a:pPr marL="457200" indent="-457200" algn="just">
              <a:buFont typeface="Arial" panose="020B0604020202020204" pitchFamily="34" charset="0"/>
              <a:buChar char="•"/>
            </a:pPr>
            <a:r>
              <a:rPr lang="es-MX" sz="2200" dirty="0">
                <a:solidFill>
                  <a:schemeClr val="tx1"/>
                </a:solidFill>
                <a:latin typeface="Arial" panose="020B0604020202020204" pitchFamily="34" charset="0"/>
              </a:rPr>
              <a:t>La</a:t>
            </a:r>
            <a:r>
              <a:rPr lang="es-MX" sz="2200" dirty="0">
                <a:solidFill>
                  <a:schemeClr val="tx1"/>
                </a:solidFill>
                <a:effectLst/>
                <a:latin typeface="Arial" panose="020B0604020202020204" pitchFamily="34" charset="0"/>
              </a:rPr>
              <a:t> corriente I produce una caída de potencial en el suelo, la cual es medida a diferentes distancias, en las cuales se coloca el electrodo de medición N, y la relación de la tensión medida respecto a la corriente inyectada en el suelo determinará el valor de la resistencia en los diferentes puntos en los que se localice el electrodo de medición N.</a:t>
            </a:r>
            <a:endParaRPr lang="es-MX" sz="22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355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de la pantalla de un celular con letras&#10;&#10;Descripción generada automáticamente con confianza media">
            <a:extLst>
              <a:ext uri="{FF2B5EF4-FFF2-40B4-BE49-F238E27FC236}">
                <a16:creationId xmlns:a16="http://schemas.microsoft.com/office/drawing/2014/main" id="{D3682520-3DCB-3E25-F59F-ACCECF03C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358" y="2206132"/>
            <a:ext cx="6328543" cy="4211358"/>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TERROMETRO DE CAÍDA DE TENSIÓN</a:t>
            </a:r>
          </a:p>
        </p:txBody>
      </p:sp>
      <p:sp>
        <p:nvSpPr>
          <p:cNvPr id="3" name="2 Subtítulo"/>
          <p:cNvSpPr>
            <a:spLocks noGrp="1"/>
          </p:cNvSpPr>
          <p:nvPr>
            <p:ph type="subTitle" idx="1"/>
          </p:nvPr>
        </p:nvSpPr>
        <p:spPr>
          <a:xfrm>
            <a:off x="0" y="2492896"/>
            <a:ext cx="5004048" cy="4365104"/>
          </a:xfrm>
        </p:spPr>
        <p:txBody>
          <a:bodyPr>
            <a:normAutofit/>
          </a:bodyPr>
          <a:lstStyle/>
          <a:p>
            <a:pPr algn="just"/>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33">
            <a:extLst>
              <a:ext uri="{FF2B5EF4-FFF2-40B4-BE49-F238E27FC236}">
                <a16:creationId xmlns:a16="http://schemas.microsoft.com/office/drawing/2014/main" id="{3433959F-5778-5A7E-5398-909AA32DD5CC}"/>
              </a:ext>
            </a:extLst>
          </p:cNvPr>
          <p:cNvSpPr/>
          <p:nvPr/>
        </p:nvSpPr>
        <p:spPr>
          <a:xfrm>
            <a:off x="5469385" y="174476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Terminales de medición</a:t>
            </a:r>
          </a:p>
        </p:txBody>
      </p:sp>
      <p:sp>
        <p:nvSpPr>
          <p:cNvPr id="35" name="Rectángulo 34">
            <a:extLst>
              <a:ext uri="{FF2B5EF4-FFF2-40B4-BE49-F238E27FC236}">
                <a16:creationId xmlns:a16="http://schemas.microsoft.com/office/drawing/2014/main" id="{03EBDD82-37A6-BD91-69FB-1D91277881E6}"/>
              </a:ext>
            </a:extLst>
          </p:cNvPr>
          <p:cNvSpPr/>
          <p:nvPr/>
        </p:nvSpPr>
        <p:spPr>
          <a:xfrm>
            <a:off x="5622394" y="6399312"/>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Pantalla de visualización</a:t>
            </a:r>
          </a:p>
        </p:txBody>
      </p:sp>
      <p:sp>
        <p:nvSpPr>
          <p:cNvPr id="36" name="Rectángulo 35">
            <a:extLst>
              <a:ext uri="{FF2B5EF4-FFF2-40B4-BE49-F238E27FC236}">
                <a16:creationId xmlns:a16="http://schemas.microsoft.com/office/drawing/2014/main" id="{B0CEC0D1-0612-BAD6-94B8-E78B3BCE55A7}"/>
              </a:ext>
            </a:extLst>
          </p:cNvPr>
          <p:cNvSpPr/>
          <p:nvPr/>
        </p:nvSpPr>
        <p:spPr>
          <a:xfrm>
            <a:off x="-93685" y="3378195"/>
            <a:ext cx="2988325" cy="266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inicio/detención de la medición</a:t>
            </a:r>
          </a:p>
        </p:txBody>
      </p:sp>
      <p:sp>
        <p:nvSpPr>
          <p:cNvPr id="37" name="Rectángulo 36">
            <a:extLst>
              <a:ext uri="{FF2B5EF4-FFF2-40B4-BE49-F238E27FC236}">
                <a16:creationId xmlns:a16="http://schemas.microsoft.com/office/drawing/2014/main" id="{B3EFC601-6BD0-3AD9-918E-2009225C8471}"/>
              </a:ext>
            </a:extLst>
          </p:cNvPr>
          <p:cNvSpPr/>
          <p:nvPr/>
        </p:nvSpPr>
        <p:spPr>
          <a:xfrm>
            <a:off x="1004055" y="194958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Led de advertencia de prueba en ejecución</a:t>
            </a:r>
          </a:p>
        </p:txBody>
      </p:sp>
      <p:sp>
        <p:nvSpPr>
          <p:cNvPr id="38" name="Rectángulo 37">
            <a:extLst>
              <a:ext uri="{FF2B5EF4-FFF2-40B4-BE49-F238E27FC236}">
                <a16:creationId xmlns:a16="http://schemas.microsoft.com/office/drawing/2014/main" id="{C776E6FC-7149-F6D6-238A-88E25D88AC3B}"/>
              </a:ext>
            </a:extLst>
          </p:cNvPr>
          <p:cNvSpPr/>
          <p:nvPr/>
        </p:nvSpPr>
        <p:spPr>
          <a:xfrm>
            <a:off x="-196109" y="3857488"/>
            <a:ext cx="3510032" cy="32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a:t>
            </a:r>
            <a:r>
              <a:rPr lang="es-MX" dirty="0" err="1">
                <a:solidFill>
                  <a:schemeClr val="tx1"/>
                </a:solidFill>
              </a:rPr>
              <a:t>config</a:t>
            </a:r>
            <a:r>
              <a:rPr lang="es-MX" dirty="0">
                <a:solidFill>
                  <a:schemeClr val="tx1"/>
                </a:solidFill>
              </a:rPr>
              <a:t>. del comparador </a:t>
            </a:r>
          </a:p>
        </p:txBody>
      </p:sp>
      <p:sp>
        <p:nvSpPr>
          <p:cNvPr id="39" name="Rectángulo 38">
            <a:extLst>
              <a:ext uri="{FF2B5EF4-FFF2-40B4-BE49-F238E27FC236}">
                <a16:creationId xmlns:a16="http://schemas.microsoft.com/office/drawing/2014/main" id="{ECB9DAB6-6D40-4EF4-33DC-75DF76FB240C}"/>
              </a:ext>
            </a:extLst>
          </p:cNvPr>
          <p:cNvSpPr/>
          <p:nvPr/>
        </p:nvSpPr>
        <p:spPr>
          <a:xfrm>
            <a:off x="-92227" y="4215961"/>
            <a:ext cx="2903800" cy="32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cambio de pantalla</a:t>
            </a:r>
          </a:p>
        </p:txBody>
      </p:sp>
      <p:sp>
        <p:nvSpPr>
          <p:cNvPr id="40" name="Rectángulo 39">
            <a:extLst>
              <a:ext uri="{FF2B5EF4-FFF2-40B4-BE49-F238E27FC236}">
                <a16:creationId xmlns:a16="http://schemas.microsoft.com/office/drawing/2014/main" id="{ED0E03AF-6138-81A6-67FF-F178B260515C}"/>
              </a:ext>
            </a:extLst>
          </p:cNvPr>
          <p:cNvSpPr/>
          <p:nvPr/>
        </p:nvSpPr>
        <p:spPr>
          <a:xfrm>
            <a:off x="-23788" y="4645344"/>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función 2 / 3 polos</a:t>
            </a:r>
          </a:p>
        </p:txBody>
      </p:sp>
      <p:sp>
        <p:nvSpPr>
          <p:cNvPr id="41" name="Rectángulo 40">
            <a:extLst>
              <a:ext uri="{FF2B5EF4-FFF2-40B4-BE49-F238E27FC236}">
                <a16:creationId xmlns:a16="http://schemas.microsoft.com/office/drawing/2014/main" id="{D93B0F7F-A7AA-03E4-9084-F262BA18A9D2}"/>
              </a:ext>
            </a:extLst>
          </p:cNvPr>
          <p:cNvSpPr/>
          <p:nvPr/>
        </p:nvSpPr>
        <p:spPr>
          <a:xfrm>
            <a:off x="-364097" y="514305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Establece/cancela la configuración</a:t>
            </a:r>
          </a:p>
        </p:txBody>
      </p:sp>
      <p:cxnSp>
        <p:nvCxnSpPr>
          <p:cNvPr id="9" name="Conector recto de flecha 8">
            <a:extLst>
              <a:ext uri="{FF2B5EF4-FFF2-40B4-BE49-F238E27FC236}">
                <a16:creationId xmlns:a16="http://schemas.microsoft.com/office/drawing/2014/main" id="{00F271EA-2E12-DA01-48DF-E8909CD7B695}"/>
              </a:ext>
            </a:extLst>
          </p:cNvPr>
          <p:cNvCxnSpPr>
            <a:cxnSpLocks/>
          </p:cNvCxnSpPr>
          <p:nvPr/>
        </p:nvCxnSpPr>
        <p:spPr>
          <a:xfrm>
            <a:off x="6780372" y="2032777"/>
            <a:ext cx="0" cy="7649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1DAFF0C5-65E4-CBC2-E635-1557E84AF3CA}"/>
              </a:ext>
            </a:extLst>
          </p:cNvPr>
          <p:cNvSpPr/>
          <p:nvPr/>
        </p:nvSpPr>
        <p:spPr>
          <a:xfrm>
            <a:off x="5835690" y="2964471"/>
            <a:ext cx="1938787" cy="7649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 name="Conector recto 14">
            <a:extLst>
              <a:ext uri="{FF2B5EF4-FFF2-40B4-BE49-F238E27FC236}">
                <a16:creationId xmlns:a16="http://schemas.microsoft.com/office/drawing/2014/main" id="{5CB62DDE-CB82-F2DA-B028-43EE78BE3277}"/>
              </a:ext>
            </a:extLst>
          </p:cNvPr>
          <p:cNvCxnSpPr>
            <a:cxnSpLocks/>
          </p:cNvCxnSpPr>
          <p:nvPr/>
        </p:nvCxnSpPr>
        <p:spPr>
          <a:xfrm>
            <a:off x="3491880" y="2126558"/>
            <a:ext cx="129614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ector recto de flecha 19">
            <a:extLst>
              <a:ext uri="{FF2B5EF4-FFF2-40B4-BE49-F238E27FC236}">
                <a16:creationId xmlns:a16="http://schemas.microsoft.com/office/drawing/2014/main" id="{6A335D94-854E-6CBF-6AEE-82C436AF884F}"/>
              </a:ext>
            </a:extLst>
          </p:cNvPr>
          <p:cNvCxnSpPr/>
          <p:nvPr/>
        </p:nvCxnSpPr>
        <p:spPr>
          <a:xfrm>
            <a:off x="4788024" y="2126558"/>
            <a:ext cx="0" cy="11787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Conector recto de flecha 22">
            <a:extLst>
              <a:ext uri="{FF2B5EF4-FFF2-40B4-BE49-F238E27FC236}">
                <a16:creationId xmlns:a16="http://schemas.microsoft.com/office/drawing/2014/main" id="{12340B3E-6127-3714-5DB3-CB8DEB895055}"/>
              </a:ext>
            </a:extLst>
          </p:cNvPr>
          <p:cNvCxnSpPr>
            <a:cxnSpLocks/>
          </p:cNvCxnSpPr>
          <p:nvPr/>
        </p:nvCxnSpPr>
        <p:spPr>
          <a:xfrm>
            <a:off x="2502024" y="3511609"/>
            <a:ext cx="121318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E097F5CC-E175-6269-F31E-6A1D9C55842D}"/>
              </a:ext>
            </a:extLst>
          </p:cNvPr>
          <p:cNvCxnSpPr>
            <a:stCxn id="35" idx="0"/>
          </p:cNvCxnSpPr>
          <p:nvPr/>
        </p:nvCxnSpPr>
        <p:spPr>
          <a:xfrm flipV="1">
            <a:off x="6990546" y="5215744"/>
            <a:ext cx="0" cy="118356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2" name="Rectángulo 41">
            <a:extLst>
              <a:ext uri="{FF2B5EF4-FFF2-40B4-BE49-F238E27FC236}">
                <a16:creationId xmlns:a16="http://schemas.microsoft.com/office/drawing/2014/main" id="{12C76343-32CD-0392-14B8-E14185E25FCA}"/>
              </a:ext>
            </a:extLst>
          </p:cNvPr>
          <p:cNvSpPr/>
          <p:nvPr/>
        </p:nvSpPr>
        <p:spPr>
          <a:xfrm>
            <a:off x="2391097" y="6407207"/>
            <a:ext cx="3124633" cy="266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Tecla de encendido / apagado</a:t>
            </a:r>
          </a:p>
        </p:txBody>
      </p:sp>
      <p:cxnSp>
        <p:nvCxnSpPr>
          <p:cNvPr id="44" name="Conector recto de flecha 43">
            <a:extLst>
              <a:ext uri="{FF2B5EF4-FFF2-40B4-BE49-F238E27FC236}">
                <a16:creationId xmlns:a16="http://schemas.microsoft.com/office/drawing/2014/main" id="{27FB17A4-5D10-6A0F-345C-F9D266E4572C}"/>
              </a:ext>
            </a:extLst>
          </p:cNvPr>
          <p:cNvCxnSpPr>
            <a:stCxn id="42" idx="0"/>
          </p:cNvCxnSpPr>
          <p:nvPr/>
        </p:nvCxnSpPr>
        <p:spPr>
          <a:xfrm flipH="1" flipV="1">
            <a:off x="3953413" y="5589240"/>
            <a:ext cx="1" cy="8179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 name="Conector recto 4">
            <a:extLst>
              <a:ext uri="{FF2B5EF4-FFF2-40B4-BE49-F238E27FC236}">
                <a16:creationId xmlns:a16="http://schemas.microsoft.com/office/drawing/2014/main" id="{3B7D47E4-58A3-A2DA-1AFB-4FFBB5AF1801}"/>
              </a:ext>
            </a:extLst>
          </p:cNvPr>
          <p:cNvCxnSpPr>
            <a:cxnSpLocks/>
          </p:cNvCxnSpPr>
          <p:nvPr/>
        </p:nvCxnSpPr>
        <p:spPr>
          <a:xfrm>
            <a:off x="3108617" y="4022266"/>
            <a:ext cx="160739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Conector recto de flecha 10">
            <a:extLst>
              <a:ext uri="{FF2B5EF4-FFF2-40B4-BE49-F238E27FC236}">
                <a16:creationId xmlns:a16="http://schemas.microsoft.com/office/drawing/2014/main" id="{F8D5253C-FD36-4F47-CC17-234A5B17E2A0}"/>
              </a:ext>
            </a:extLst>
          </p:cNvPr>
          <p:cNvCxnSpPr/>
          <p:nvPr/>
        </p:nvCxnSpPr>
        <p:spPr>
          <a:xfrm>
            <a:off x="4716016" y="4022266"/>
            <a:ext cx="0" cy="1647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ector recto de flecha 12">
            <a:extLst>
              <a:ext uri="{FF2B5EF4-FFF2-40B4-BE49-F238E27FC236}">
                <a16:creationId xmlns:a16="http://schemas.microsoft.com/office/drawing/2014/main" id="{1BBC1F2D-FE52-7A54-4FB9-EF713FA35C99}"/>
              </a:ext>
            </a:extLst>
          </p:cNvPr>
          <p:cNvCxnSpPr>
            <a:cxnSpLocks/>
          </p:cNvCxnSpPr>
          <p:nvPr/>
        </p:nvCxnSpPr>
        <p:spPr>
          <a:xfrm>
            <a:off x="2743932" y="4393946"/>
            <a:ext cx="97127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760A5A4A-FC55-6359-D40C-50AAEC76173C}"/>
              </a:ext>
            </a:extLst>
          </p:cNvPr>
          <p:cNvCxnSpPr>
            <a:stCxn id="40" idx="3"/>
          </p:cNvCxnSpPr>
          <p:nvPr/>
        </p:nvCxnSpPr>
        <p:spPr>
          <a:xfrm>
            <a:off x="2712516" y="4789351"/>
            <a:ext cx="100269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18">
            <a:extLst>
              <a:ext uri="{FF2B5EF4-FFF2-40B4-BE49-F238E27FC236}">
                <a16:creationId xmlns:a16="http://schemas.microsoft.com/office/drawing/2014/main" id="{EC54BE61-6B4D-7744-15A3-8A5C1208A622}"/>
              </a:ext>
            </a:extLst>
          </p:cNvPr>
          <p:cNvCxnSpPr>
            <a:cxnSpLocks/>
          </p:cNvCxnSpPr>
          <p:nvPr/>
        </p:nvCxnSpPr>
        <p:spPr>
          <a:xfrm>
            <a:off x="1979712" y="5143051"/>
            <a:ext cx="273630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Conector recto de flecha 26">
            <a:extLst>
              <a:ext uri="{FF2B5EF4-FFF2-40B4-BE49-F238E27FC236}">
                <a16:creationId xmlns:a16="http://schemas.microsoft.com/office/drawing/2014/main" id="{F2D2DB7D-FD54-EE4A-18A3-98CC68EDE1A0}"/>
              </a:ext>
            </a:extLst>
          </p:cNvPr>
          <p:cNvCxnSpPr/>
          <p:nvPr/>
        </p:nvCxnSpPr>
        <p:spPr>
          <a:xfrm flipV="1">
            <a:off x="4716016" y="4933358"/>
            <a:ext cx="0" cy="2096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3871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TERROMETRO DE CAÍDA DE TENSIÓN</a:t>
            </a:r>
          </a:p>
        </p:txBody>
      </p:sp>
      <p:sp>
        <p:nvSpPr>
          <p:cNvPr id="3" name="2 Subtítulo"/>
          <p:cNvSpPr>
            <a:spLocks noGrp="1"/>
          </p:cNvSpPr>
          <p:nvPr>
            <p:ph type="subTitle" idx="1"/>
          </p:nvPr>
        </p:nvSpPr>
        <p:spPr>
          <a:xfrm>
            <a:off x="0" y="2492896"/>
            <a:ext cx="5004048" cy="4365104"/>
          </a:xfrm>
        </p:spPr>
        <p:txBody>
          <a:bodyPr>
            <a:normAutofit/>
          </a:bodyPr>
          <a:lstStyle/>
          <a:p>
            <a:pPr algn="just"/>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7C5F09BB-3B7E-445A-E148-597C611AE4BD}"/>
              </a:ext>
            </a:extLst>
          </p:cNvPr>
          <p:cNvPicPr>
            <a:picLocks noChangeAspect="1"/>
          </p:cNvPicPr>
          <p:nvPr/>
        </p:nvPicPr>
        <p:blipFill rotWithShape="1">
          <a:blip r:embed="rId4">
            <a:extLst>
              <a:ext uri="{28A0092B-C50C-407E-A947-70E740481C1C}">
                <a14:useLocalDpi xmlns:a14="http://schemas.microsoft.com/office/drawing/2010/main" val="0"/>
              </a:ext>
            </a:extLst>
          </a:blip>
          <a:srcRect l="50069"/>
          <a:stretch/>
        </p:blipFill>
        <p:spPr>
          <a:xfrm>
            <a:off x="482406" y="1556792"/>
            <a:ext cx="2469414" cy="3960440"/>
          </a:xfrm>
          <a:prstGeom prst="rect">
            <a:avLst/>
          </a:prstGeom>
        </p:spPr>
      </p:pic>
      <p:pic>
        <p:nvPicPr>
          <p:cNvPr id="12" name="Imagen 11">
            <a:extLst>
              <a:ext uri="{FF2B5EF4-FFF2-40B4-BE49-F238E27FC236}">
                <a16:creationId xmlns:a16="http://schemas.microsoft.com/office/drawing/2014/main" id="{506C1B31-C76E-C932-8B7B-A14A583AF175}"/>
              </a:ext>
            </a:extLst>
          </p:cNvPr>
          <p:cNvPicPr>
            <a:picLocks noChangeAspect="1"/>
          </p:cNvPicPr>
          <p:nvPr/>
        </p:nvPicPr>
        <p:blipFill rotWithShape="1">
          <a:blip r:embed="rId5">
            <a:extLst>
              <a:ext uri="{28A0092B-C50C-407E-A947-70E740481C1C}">
                <a14:useLocalDpi xmlns:a14="http://schemas.microsoft.com/office/drawing/2010/main" val="0"/>
              </a:ext>
            </a:extLst>
          </a:blip>
          <a:srcRect l="16120"/>
          <a:stretch/>
        </p:blipFill>
        <p:spPr>
          <a:xfrm>
            <a:off x="5580112" y="1641425"/>
            <a:ext cx="3264782" cy="3789040"/>
          </a:xfrm>
          <a:prstGeom prst="rect">
            <a:avLst/>
          </a:prstGeom>
        </p:spPr>
      </p:pic>
      <p:sp>
        <p:nvSpPr>
          <p:cNvPr id="14" name="CuadroTexto 13">
            <a:extLst>
              <a:ext uri="{FF2B5EF4-FFF2-40B4-BE49-F238E27FC236}">
                <a16:creationId xmlns:a16="http://schemas.microsoft.com/office/drawing/2014/main" id="{8EBC230F-B718-A504-42FB-5AD4F06E8BAE}"/>
              </a:ext>
            </a:extLst>
          </p:cNvPr>
          <p:cNvSpPr txBox="1"/>
          <p:nvPr/>
        </p:nvSpPr>
        <p:spPr>
          <a:xfrm>
            <a:off x="485800" y="5517232"/>
            <a:ext cx="2016224" cy="369332"/>
          </a:xfrm>
          <a:prstGeom prst="rect">
            <a:avLst/>
          </a:prstGeom>
          <a:noFill/>
        </p:spPr>
        <p:txBody>
          <a:bodyPr wrap="square" rtlCol="0">
            <a:spAutoFit/>
          </a:bodyPr>
          <a:lstStyle/>
          <a:p>
            <a:r>
              <a:rPr lang="es-MX" dirty="0"/>
              <a:t>Carretes de cables</a:t>
            </a:r>
          </a:p>
        </p:txBody>
      </p:sp>
      <p:sp>
        <p:nvSpPr>
          <p:cNvPr id="16" name="CuadroTexto 15">
            <a:extLst>
              <a:ext uri="{FF2B5EF4-FFF2-40B4-BE49-F238E27FC236}">
                <a16:creationId xmlns:a16="http://schemas.microsoft.com/office/drawing/2014/main" id="{74D0A654-5B43-9129-0CE0-84D6A38940A8}"/>
              </a:ext>
            </a:extLst>
          </p:cNvPr>
          <p:cNvSpPr txBox="1"/>
          <p:nvPr/>
        </p:nvSpPr>
        <p:spPr>
          <a:xfrm>
            <a:off x="7020272" y="5886564"/>
            <a:ext cx="1036240" cy="369332"/>
          </a:xfrm>
          <a:prstGeom prst="rect">
            <a:avLst/>
          </a:prstGeom>
          <a:noFill/>
        </p:spPr>
        <p:txBody>
          <a:bodyPr wrap="square" rtlCol="0">
            <a:spAutoFit/>
          </a:bodyPr>
          <a:lstStyle/>
          <a:p>
            <a:r>
              <a:rPr lang="es-MX" dirty="0"/>
              <a:t>Testigos</a:t>
            </a:r>
          </a:p>
        </p:txBody>
      </p:sp>
    </p:spTree>
    <p:extLst>
      <p:ext uri="{BB962C8B-B14F-4D97-AF65-F5344CB8AC3E}">
        <p14:creationId xmlns:p14="http://schemas.microsoft.com/office/powerpoint/2010/main" val="942343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MEDICIÓN MEDIANTE CAIDA DE TENSIÓN</a:t>
            </a:r>
          </a:p>
        </p:txBody>
      </p:sp>
      <p:sp>
        <p:nvSpPr>
          <p:cNvPr id="3" name="2 Subtítulo"/>
          <p:cNvSpPr>
            <a:spLocks noGrp="1"/>
          </p:cNvSpPr>
          <p:nvPr>
            <p:ph type="subTitle" idx="1"/>
          </p:nvPr>
        </p:nvSpPr>
        <p:spPr>
          <a:xfrm>
            <a:off x="251520" y="1538743"/>
            <a:ext cx="5112568" cy="5562665"/>
          </a:xfrm>
        </p:spPr>
        <p:txBody>
          <a:bodyPr>
            <a:normAutofit fontScale="77500" lnSpcReduction="20000"/>
          </a:bodyPr>
          <a:lstStyle/>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Permite conocer la resistividad del terreno</a:t>
            </a:r>
          </a:p>
          <a:p>
            <a:pPr marL="457200" indent="-457200" algn="just">
              <a:buFont typeface="Arial" panose="020B0604020202020204" pitchFamily="34" charset="0"/>
              <a:buChar char="•"/>
            </a:pPr>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Identificar los cables y conectarlos en el lugar adecuado.</a:t>
            </a:r>
          </a:p>
          <a:p>
            <a:pPr marL="457200" indent="-457200" algn="just">
              <a:buFont typeface="Arial" panose="020B0604020202020204" pitchFamily="34" charset="0"/>
              <a:buChar char="•"/>
            </a:pPr>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Conectar a la varilla o electrodo del punto de manera firme y haciendo total contacto.</a:t>
            </a:r>
          </a:p>
          <a:p>
            <a:pPr algn="just"/>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Se coloca una varilla a los 20 </a:t>
            </a:r>
            <a:r>
              <a:rPr lang="es-MX" sz="2300" dirty="0" err="1">
                <a:solidFill>
                  <a:schemeClr val="tx1"/>
                </a:solidFill>
                <a:latin typeface="Century Gothic" panose="020B0502020202020204" pitchFamily="34" charset="0"/>
              </a:rPr>
              <a:t>mts</a:t>
            </a:r>
            <a:r>
              <a:rPr lang="es-MX" sz="2300" dirty="0">
                <a:solidFill>
                  <a:schemeClr val="tx1"/>
                </a:solidFill>
                <a:latin typeface="Century Gothic" panose="020B0502020202020204" pitchFamily="34" charset="0"/>
              </a:rPr>
              <a:t> y se conecta.</a:t>
            </a:r>
          </a:p>
          <a:p>
            <a:pPr marL="457200" indent="-457200" algn="just">
              <a:buFont typeface="Arial" panose="020B0604020202020204" pitchFamily="34" charset="0"/>
              <a:buChar char="•"/>
            </a:pPr>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La medición se realiza con otras varillas siendo colocadas de la siguiente manera: La primera a 1 </a:t>
            </a:r>
            <a:r>
              <a:rPr lang="es-MX" sz="2300" dirty="0" err="1">
                <a:solidFill>
                  <a:schemeClr val="tx1"/>
                </a:solidFill>
                <a:latin typeface="Century Gothic" panose="020B0502020202020204" pitchFamily="34" charset="0"/>
              </a:rPr>
              <a:t>mt</a:t>
            </a:r>
            <a:r>
              <a:rPr lang="es-MX" sz="2300" dirty="0">
                <a:solidFill>
                  <a:schemeClr val="tx1"/>
                </a:solidFill>
                <a:latin typeface="Century Gothic" panose="020B0502020202020204" pitchFamily="34" charset="0"/>
              </a:rPr>
              <a:t> y de ahí a una distancia de 3 </a:t>
            </a:r>
            <a:r>
              <a:rPr lang="es-MX" sz="2300" dirty="0" err="1">
                <a:solidFill>
                  <a:schemeClr val="tx1"/>
                </a:solidFill>
                <a:latin typeface="Century Gothic" panose="020B0502020202020204" pitchFamily="34" charset="0"/>
              </a:rPr>
              <a:t>mts</a:t>
            </a:r>
            <a:r>
              <a:rPr lang="es-MX" sz="2300" dirty="0">
                <a:solidFill>
                  <a:schemeClr val="tx1"/>
                </a:solidFill>
                <a:latin typeface="Century Gothic" panose="020B0502020202020204" pitchFamily="34" charset="0"/>
              </a:rPr>
              <a:t> hasta llegar a 19 </a:t>
            </a:r>
            <a:r>
              <a:rPr lang="es-MX" sz="2300" dirty="0" err="1">
                <a:solidFill>
                  <a:schemeClr val="tx1"/>
                </a:solidFill>
                <a:latin typeface="Century Gothic" panose="020B0502020202020204" pitchFamily="34" charset="0"/>
              </a:rPr>
              <a:t>mts</a:t>
            </a:r>
            <a:r>
              <a:rPr lang="es-MX" sz="2300" dirty="0">
                <a:solidFill>
                  <a:schemeClr val="tx1"/>
                </a:solidFill>
                <a:latin typeface="Century Gothic" panose="020B0502020202020204" pitchFamily="34" charset="0"/>
              </a:rPr>
              <a:t>, obteniendo 7 mediciones.</a:t>
            </a:r>
          </a:p>
          <a:p>
            <a:pPr marL="457200" indent="-457200" algn="just">
              <a:buFont typeface="Arial" panose="020B0604020202020204" pitchFamily="34" charset="0"/>
              <a:buChar char="•"/>
            </a:pPr>
            <a:endParaRPr lang="es-MX" sz="2300" dirty="0">
              <a:solidFill>
                <a:schemeClr val="tx1"/>
              </a:solidFill>
              <a:latin typeface="Century Gothic" panose="020B0502020202020204" pitchFamily="34" charset="0"/>
            </a:endParaRPr>
          </a:p>
          <a:p>
            <a:pPr marL="457200" indent="-457200" algn="just">
              <a:buFont typeface="Arial" panose="020B0604020202020204" pitchFamily="34" charset="0"/>
              <a:buChar char="•"/>
            </a:pPr>
            <a:r>
              <a:rPr lang="es-MX" sz="2300" dirty="0">
                <a:solidFill>
                  <a:schemeClr val="tx1"/>
                </a:solidFill>
                <a:latin typeface="Century Gothic" panose="020B0502020202020204" pitchFamily="34" charset="0"/>
              </a:rPr>
              <a:t>Tomar evidencia fotográfica de cada valor obtenido.</a:t>
            </a:r>
          </a:p>
          <a:p>
            <a:pPr marL="457200" indent="-457200" algn="l">
              <a:buFont typeface="Arial" panose="020B0604020202020204" pitchFamily="34" charset="0"/>
              <a:buChar char="•"/>
            </a:pPr>
            <a:endParaRPr lang="es-MX" sz="2400" dirty="0">
              <a:solidFill>
                <a:schemeClr val="tx1"/>
              </a:solidFill>
              <a:latin typeface="Century Gothic" panose="020B0502020202020204" pitchFamily="34" charset="0"/>
            </a:endParaRPr>
          </a:p>
          <a:p>
            <a:pPr algn="l"/>
            <a:endParaRPr lang="es-MX" sz="2800" dirty="0">
              <a:solidFill>
                <a:schemeClr val="tx1"/>
              </a:solidFill>
              <a:latin typeface="Century Gothic" panose="020B0502020202020204" pitchFamily="34" charset="0"/>
            </a:endParaRPr>
          </a:p>
          <a:p>
            <a:pPr marL="457200" indent="-457200" algn="l">
              <a:buFont typeface="Arial" panose="020B0604020202020204" pitchFamily="34" charset="0"/>
              <a:buChar char="•"/>
            </a:pPr>
            <a:endParaRPr lang="es-MX" sz="2800" dirty="0">
              <a:solidFill>
                <a:schemeClr val="tx1"/>
              </a:solidFill>
              <a:latin typeface="Century Gothic" panose="020B0502020202020204" pitchFamily="34" charset="0"/>
            </a:endParaRP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Imagen que contiene persona, exterior, mujer, joven&#10;&#10;Descripción generada automáticamente">
            <a:extLst>
              <a:ext uri="{FF2B5EF4-FFF2-40B4-BE49-F238E27FC236}">
                <a16:creationId xmlns:a16="http://schemas.microsoft.com/office/drawing/2014/main" id="{2EBBA331-53A1-3F37-B5E6-91189ED9F6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2379" y="4005064"/>
            <a:ext cx="2084909" cy="2708920"/>
          </a:xfrm>
          <a:prstGeom prst="rect">
            <a:avLst/>
          </a:prstGeom>
        </p:spPr>
      </p:pic>
      <p:pic>
        <p:nvPicPr>
          <p:cNvPr id="12" name="Imagen 11" descr="Un hombre en un campo&#10;&#10;Descripción generada automáticamente con confianza media">
            <a:extLst>
              <a:ext uri="{FF2B5EF4-FFF2-40B4-BE49-F238E27FC236}">
                <a16:creationId xmlns:a16="http://schemas.microsoft.com/office/drawing/2014/main" id="{AF09AC7F-6480-E0D5-4D3A-16BA908106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379" y="1470025"/>
            <a:ext cx="2084909" cy="2535039"/>
          </a:xfrm>
          <a:prstGeom prst="rect">
            <a:avLst/>
          </a:prstGeom>
        </p:spPr>
      </p:pic>
    </p:spTree>
    <p:extLst>
      <p:ext uri="{BB962C8B-B14F-4D97-AF65-F5344CB8AC3E}">
        <p14:creationId xmlns:p14="http://schemas.microsoft.com/office/powerpoint/2010/main" val="3594558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2800" b="1" dirty="0">
                <a:solidFill>
                  <a:schemeClr val="bg1"/>
                </a:solidFill>
                <a:latin typeface="Century Gothic" panose="020B0502020202020204" pitchFamily="34" charset="0"/>
              </a:rPr>
              <a:t>MEDICIÓN MEDIANTE CAIDA DE TENSIÓN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Diagrama&#10;&#10;Descripción generada automáticamente">
            <a:extLst>
              <a:ext uri="{FF2B5EF4-FFF2-40B4-BE49-F238E27FC236}">
                <a16:creationId xmlns:a16="http://schemas.microsoft.com/office/drawing/2014/main" id="{C7C69304-A2B5-28E8-6E82-17BAFCF6B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496293"/>
            <a:ext cx="7607523" cy="5181728"/>
          </a:xfrm>
          <a:prstGeom prst="rect">
            <a:avLst/>
          </a:prstGeom>
        </p:spPr>
      </p:pic>
    </p:spTree>
    <p:extLst>
      <p:ext uri="{BB962C8B-B14F-4D97-AF65-F5344CB8AC3E}">
        <p14:creationId xmlns:p14="http://schemas.microsoft.com/office/powerpoint/2010/main" val="250554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4000" b="1" dirty="0">
                <a:solidFill>
                  <a:schemeClr val="bg1"/>
                </a:solidFill>
                <a:latin typeface="Century Gothic" panose="020B0502020202020204" pitchFamily="34" charset="0"/>
              </a:rPr>
              <a:t>TIPOS DE ELECTRODOS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5D69086-E34D-169F-52B1-7FA93E9BBB57}"/>
              </a:ext>
            </a:extLst>
          </p:cNvPr>
          <p:cNvSpPr txBox="1"/>
          <p:nvPr/>
        </p:nvSpPr>
        <p:spPr>
          <a:xfrm>
            <a:off x="563089" y="6105186"/>
            <a:ext cx="3528392" cy="369332"/>
          </a:xfrm>
          <a:prstGeom prst="rect">
            <a:avLst/>
          </a:prstGeom>
          <a:noFill/>
        </p:spPr>
        <p:txBody>
          <a:bodyPr wrap="square" rtlCol="0">
            <a:spAutoFit/>
          </a:bodyPr>
          <a:lstStyle/>
          <a:p>
            <a:r>
              <a:rPr lang="es-MX" b="1" dirty="0">
                <a:latin typeface="Century Gothic" panose="020B0502020202020204" pitchFamily="34" charset="0"/>
              </a:rPr>
              <a:t>ELECTRODO TIPO ESTRUCTURAL</a:t>
            </a:r>
            <a:endParaRPr lang="en-US" b="1" dirty="0">
              <a:latin typeface="Century Gothic" panose="020B0502020202020204" pitchFamily="34" charset="0"/>
            </a:endParaRPr>
          </a:p>
        </p:txBody>
      </p:sp>
      <p:sp>
        <p:nvSpPr>
          <p:cNvPr id="4" name="CuadroTexto 3">
            <a:extLst>
              <a:ext uri="{FF2B5EF4-FFF2-40B4-BE49-F238E27FC236}">
                <a16:creationId xmlns:a16="http://schemas.microsoft.com/office/drawing/2014/main" id="{94945CF3-1810-DD44-A1AB-628F2F2600FF}"/>
              </a:ext>
            </a:extLst>
          </p:cNvPr>
          <p:cNvSpPr txBox="1"/>
          <p:nvPr/>
        </p:nvSpPr>
        <p:spPr>
          <a:xfrm>
            <a:off x="5292080" y="6105186"/>
            <a:ext cx="3528392" cy="369332"/>
          </a:xfrm>
          <a:prstGeom prst="rect">
            <a:avLst/>
          </a:prstGeom>
          <a:noFill/>
        </p:spPr>
        <p:txBody>
          <a:bodyPr wrap="square" rtlCol="0">
            <a:spAutoFit/>
          </a:bodyPr>
          <a:lstStyle/>
          <a:p>
            <a:r>
              <a:rPr lang="es-MX" b="1" dirty="0">
                <a:latin typeface="Century Gothic" panose="020B0502020202020204" pitchFamily="34" charset="0"/>
              </a:rPr>
              <a:t>ELECTRODO TIPO VARILLA </a:t>
            </a:r>
            <a:endParaRPr lang="en-US" b="1" dirty="0">
              <a:latin typeface="Century Gothic" panose="020B0502020202020204" pitchFamily="34" charset="0"/>
            </a:endParaRPr>
          </a:p>
        </p:txBody>
      </p:sp>
      <p:pic>
        <p:nvPicPr>
          <p:cNvPr id="7" name="Imagen 6">
            <a:extLst>
              <a:ext uri="{FF2B5EF4-FFF2-40B4-BE49-F238E27FC236}">
                <a16:creationId xmlns:a16="http://schemas.microsoft.com/office/drawing/2014/main" id="{B5D68DDB-56EE-41DB-8A3C-24893BF63F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77666" y="2143888"/>
            <a:ext cx="4299236" cy="3287435"/>
          </a:xfrm>
          <a:prstGeom prst="rect">
            <a:avLst/>
          </a:prstGeom>
          <a:ln w="6350">
            <a:solidFill>
              <a:schemeClr val="tx1"/>
            </a:solidFill>
          </a:ln>
        </p:spPr>
      </p:pic>
      <p:pic>
        <p:nvPicPr>
          <p:cNvPr id="10" name="Imagen 9">
            <a:extLst>
              <a:ext uri="{FF2B5EF4-FFF2-40B4-BE49-F238E27FC236}">
                <a16:creationId xmlns:a16="http://schemas.microsoft.com/office/drawing/2014/main" id="{CC72AD6E-AD04-4DAD-A30B-DC3FFEB897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537321" y="2143887"/>
            <a:ext cx="4299237" cy="3287435"/>
          </a:xfrm>
          <a:prstGeom prst="rect">
            <a:avLst/>
          </a:prstGeom>
          <a:ln w="6350">
            <a:solidFill>
              <a:schemeClr val="tx1"/>
            </a:solidFill>
          </a:ln>
        </p:spPr>
      </p:pic>
    </p:spTree>
    <p:extLst>
      <p:ext uri="{BB962C8B-B14F-4D97-AF65-F5344CB8AC3E}">
        <p14:creationId xmlns:p14="http://schemas.microsoft.com/office/powerpoint/2010/main" val="4249493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9712DAD-47F1-52DA-0A82-0D3286609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180" y="1470024"/>
            <a:ext cx="4643088" cy="5387975"/>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 </a:t>
            </a:r>
            <a:r>
              <a:rPr lang="es-MX" sz="2400" b="1" dirty="0">
                <a:solidFill>
                  <a:schemeClr val="bg1"/>
                </a:solidFill>
                <a:latin typeface="Century Gothic" panose="020B0502020202020204" pitchFamily="34" charset="0"/>
              </a:rPr>
              <a:t>FORMATOS PARA EL REGISTRO DE LOS VALORES</a:t>
            </a:r>
            <a:br>
              <a:rPr lang="es-MX" sz="2400" b="1" dirty="0">
                <a:solidFill>
                  <a:schemeClr val="bg1"/>
                </a:solidFill>
                <a:latin typeface="Century Gothic" panose="020B0502020202020204" pitchFamily="34" charset="0"/>
              </a:rPr>
            </a:br>
            <a:r>
              <a:rPr lang="es-MX" sz="2400" b="1" dirty="0">
                <a:solidFill>
                  <a:schemeClr val="bg1"/>
                </a:solidFill>
                <a:latin typeface="Century Gothic" panose="020B0502020202020204" pitchFamily="34" charset="0"/>
              </a:rPr>
              <a:t>CAÍDA DE TENSIÓN</a:t>
            </a: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56570BF7-049D-0106-0EC8-C95E69ABC55D}"/>
              </a:ext>
            </a:extLst>
          </p:cNvPr>
          <p:cNvSpPr/>
          <p:nvPr/>
        </p:nvSpPr>
        <p:spPr>
          <a:xfrm>
            <a:off x="6702098" y="1566384"/>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De OT del servicio</a:t>
            </a:r>
          </a:p>
        </p:txBody>
      </p:sp>
      <p:sp>
        <p:nvSpPr>
          <p:cNvPr id="7" name="Rectángulo 6">
            <a:extLst>
              <a:ext uri="{FF2B5EF4-FFF2-40B4-BE49-F238E27FC236}">
                <a16:creationId xmlns:a16="http://schemas.microsoft.com/office/drawing/2014/main" id="{585E5FD5-3F0D-D5B7-4F37-90A953E6A8B1}"/>
              </a:ext>
            </a:extLst>
          </p:cNvPr>
          <p:cNvSpPr/>
          <p:nvPr/>
        </p:nvSpPr>
        <p:spPr>
          <a:xfrm>
            <a:off x="6715668" y="2990866"/>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Características del punto</a:t>
            </a:r>
          </a:p>
        </p:txBody>
      </p:sp>
      <p:sp>
        <p:nvSpPr>
          <p:cNvPr id="8" name="Rectángulo 7">
            <a:extLst>
              <a:ext uri="{FF2B5EF4-FFF2-40B4-BE49-F238E27FC236}">
                <a16:creationId xmlns:a16="http://schemas.microsoft.com/office/drawing/2014/main" id="{3FCC89A6-B77D-8407-1841-F7EDB36E725E}"/>
              </a:ext>
            </a:extLst>
          </p:cNvPr>
          <p:cNvSpPr/>
          <p:nvPr/>
        </p:nvSpPr>
        <p:spPr>
          <a:xfrm>
            <a:off x="6862367" y="214968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Fecha del servicio</a:t>
            </a:r>
          </a:p>
        </p:txBody>
      </p:sp>
      <p:sp>
        <p:nvSpPr>
          <p:cNvPr id="10" name="Rectángulo 9">
            <a:extLst>
              <a:ext uri="{FF2B5EF4-FFF2-40B4-BE49-F238E27FC236}">
                <a16:creationId xmlns:a16="http://schemas.microsoft.com/office/drawing/2014/main" id="{7042AE0F-1C71-6E7F-7536-AC4E98078A61}"/>
              </a:ext>
            </a:extLst>
          </p:cNvPr>
          <p:cNvSpPr/>
          <p:nvPr/>
        </p:nvSpPr>
        <p:spPr>
          <a:xfrm>
            <a:off x="-447029" y="2784883"/>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punto</a:t>
            </a:r>
          </a:p>
        </p:txBody>
      </p:sp>
      <p:sp>
        <p:nvSpPr>
          <p:cNvPr id="13" name="Rectángulo 12">
            <a:extLst>
              <a:ext uri="{FF2B5EF4-FFF2-40B4-BE49-F238E27FC236}">
                <a16:creationId xmlns:a16="http://schemas.microsoft.com/office/drawing/2014/main" id="{FAA73A7E-49E7-6DC5-9AED-C4F7861142DF}"/>
              </a:ext>
            </a:extLst>
          </p:cNvPr>
          <p:cNvSpPr/>
          <p:nvPr/>
        </p:nvSpPr>
        <p:spPr>
          <a:xfrm>
            <a:off x="-372466" y="1710624"/>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cliente</a:t>
            </a:r>
          </a:p>
        </p:txBody>
      </p:sp>
      <p:sp>
        <p:nvSpPr>
          <p:cNvPr id="24" name="Rectángulo 23">
            <a:extLst>
              <a:ext uri="{FF2B5EF4-FFF2-40B4-BE49-F238E27FC236}">
                <a16:creationId xmlns:a16="http://schemas.microsoft.com/office/drawing/2014/main" id="{C74E28EE-C55A-71BD-CF87-B88B1C656751}"/>
              </a:ext>
            </a:extLst>
          </p:cNvPr>
          <p:cNvSpPr/>
          <p:nvPr/>
        </p:nvSpPr>
        <p:spPr>
          <a:xfrm>
            <a:off x="6941267" y="5984541"/>
            <a:ext cx="2736304" cy="43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Quien realiza las mediciones</a:t>
            </a:r>
          </a:p>
        </p:txBody>
      </p:sp>
      <p:cxnSp>
        <p:nvCxnSpPr>
          <p:cNvPr id="28" name="Conector recto de flecha 27">
            <a:extLst>
              <a:ext uri="{FF2B5EF4-FFF2-40B4-BE49-F238E27FC236}">
                <a16:creationId xmlns:a16="http://schemas.microsoft.com/office/drawing/2014/main" id="{543F2027-9CD9-36C7-874F-5B45C8535D39}"/>
              </a:ext>
            </a:extLst>
          </p:cNvPr>
          <p:cNvCxnSpPr/>
          <p:nvPr/>
        </p:nvCxnSpPr>
        <p:spPr>
          <a:xfrm>
            <a:off x="1784324" y="1926634"/>
            <a:ext cx="720079" cy="144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Rectángulo 28">
            <a:extLst>
              <a:ext uri="{FF2B5EF4-FFF2-40B4-BE49-F238E27FC236}">
                <a16:creationId xmlns:a16="http://schemas.microsoft.com/office/drawing/2014/main" id="{95ECFF42-C58B-D7C4-4B56-CD1DA75D9E18}"/>
              </a:ext>
            </a:extLst>
          </p:cNvPr>
          <p:cNvSpPr/>
          <p:nvPr/>
        </p:nvSpPr>
        <p:spPr>
          <a:xfrm>
            <a:off x="2403456" y="1790444"/>
            <a:ext cx="3680712" cy="240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3" name="Conector recto de flecha 32">
            <a:extLst>
              <a:ext uri="{FF2B5EF4-FFF2-40B4-BE49-F238E27FC236}">
                <a16:creationId xmlns:a16="http://schemas.microsoft.com/office/drawing/2014/main" id="{6AB36296-F978-5A6E-0CFE-0394DADAEA38}"/>
              </a:ext>
            </a:extLst>
          </p:cNvPr>
          <p:cNvCxnSpPr/>
          <p:nvPr/>
        </p:nvCxnSpPr>
        <p:spPr>
          <a:xfrm flipH="1">
            <a:off x="6659955" y="1841253"/>
            <a:ext cx="562623" cy="4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19DE500C-B03A-14CB-1782-97860AF07D34}"/>
              </a:ext>
            </a:extLst>
          </p:cNvPr>
          <p:cNvCxnSpPr/>
          <p:nvPr/>
        </p:nvCxnSpPr>
        <p:spPr>
          <a:xfrm flipH="1" flipV="1">
            <a:off x="6715668" y="1999304"/>
            <a:ext cx="654150" cy="21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7612B10E-D493-B278-8510-0F11CD045BB2}"/>
              </a:ext>
            </a:extLst>
          </p:cNvPr>
          <p:cNvSpPr/>
          <p:nvPr/>
        </p:nvSpPr>
        <p:spPr>
          <a:xfrm>
            <a:off x="2407555" y="2293692"/>
            <a:ext cx="1496453" cy="299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8" name="Conector recto de flecha 37">
            <a:extLst>
              <a:ext uri="{FF2B5EF4-FFF2-40B4-BE49-F238E27FC236}">
                <a16:creationId xmlns:a16="http://schemas.microsoft.com/office/drawing/2014/main" id="{11C2CE08-9BDA-53B7-8224-F845162D3D53}"/>
              </a:ext>
            </a:extLst>
          </p:cNvPr>
          <p:cNvCxnSpPr/>
          <p:nvPr/>
        </p:nvCxnSpPr>
        <p:spPr>
          <a:xfrm flipV="1">
            <a:off x="1445916" y="2498959"/>
            <a:ext cx="936103" cy="44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CAE2F2F5-4D22-D389-B5D5-61D2D614BE33}"/>
              </a:ext>
            </a:extLst>
          </p:cNvPr>
          <p:cNvSpPr/>
          <p:nvPr/>
        </p:nvSpPr>
        <p:spPr>
          <a:xfrm>
            <a:off x="6106741" y="2268633"/>
            <a:ext cx="755625" cy="392912"/>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1" name="Conector recto de flecha 40">
            <a:extLst>
              <a:ext uri="{FF2B5EF4-FFF2-40B4-BE49-F238E27FC236}">
                <a16:creationId xmlns:a16="http://schemas.microsoft.com/office/drawing/2014/main" id="{3BC8A10A-8243-1044-09E2-A1D2F991CF39}"/>
              </a:ext>
            </a:extLst>
          </p:cNvPr>
          <p:cNvCxnSpPr/>
          <p:nvPr/>
        </p:nvCxnSpPr>
        <p:spPr>
          <a:xfrm flipH="1" flipV="1">
            <a:off x="6826125" y="2620452"/>
            <a:ext cx="400819" cy="3148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Conector recto de flecha 42">
            <a:extLst>
              <a:ext uri="{FF2B5EF4-FFF2-40B4-BE49-F238E27FC236}">
                <a16:creationId xmlns:a16="http://schemas.microsoft.com/office/drawing/2014/main" id="{554C8199-0CD3-F956-46B7-E93161CFD86F}"/>
              </a:ext>
            </a:extLst>
          </p:cNvPr>
          <p:cNvCxnSpPr/>
          <p:nvPr/>
        </p:nvCxnSpPr>
        <p:spPr>
          <a:xfrm flipH="1">
            <a:off x="6888898" y="6273426"/>
            <a:ext cx="942182"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ángulo 44">
            <a:extLst>
              <a:ext uri="{FF2B5EF4-FFF2-40B4-BE49-F238E27FC236}">
                <a16:creationId xmlns:a16="http://schemas.microsoft.com/office/drawing/2014/main" id="{013E4161-37D3-85F0-E25A-DE6039871AAD}"/>
              </a:ext>
            </a:extLst>
          </p:cNvPr>
          <p:cNvSpPr/>
          <p:nvPr/>
        </p:nvSpPr>
        <p:spPr>
          <a:xfrm>
            <a:off x="3951437" y="2307685"/>
            <a:ext cx="2180153" cy="32159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7" name="Conector recto de flecha 46">
            <a:extLst>
              <a:ext uri="{FF2B5EF4-FFF2-40B4-BE49-F238E27FC236}">
                <a16:creationId xmlns:a16="http://schemas.microsoft.com/office/drawing/2014/main" id="{72838B1F-84C8-93BC-0D2A-380DDD915E16}"/>
              </a:ext>
            </a:extLst>
          </p:cNvPr>
          <p:cNvCxnSpPr>
            <a:cxnSpLocks/>
          </p:cNvCxnSpPr>
          <p:nvPr/>
        </p:nvCxnSpPr>
        <p:spPr>
          <a:xfrm flipH="1" flipV="1">
            <a:off x="5370526" y="2678863"/>
            <a:ext cx="1561837" cy="104560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1B3BBEB1-73A7-810E-E711-A8BBCBE7014D}"/>
              </a:ext>
            </a:extLst>
          </p:cNvPr>
          <p:cNvSpPr/>
          <p:nvPr/>
        </p:nvSpPr>
        <p:spPr>
          <a:xfrm>
            <a:off x="6545959" y="3646522"/>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Valores obtenidos</a:t>
            </a:r>
          </a:p>
        </p:txBody>
      </p:sp>
    </p:spTree>
    <p:extLst>
      <p:ext uri="{BB962C8B-B14F-4D97-AF65-F5344CB8AC3E}">
        <p14:creationId xmlns:p14="http://schemas.microsoft.com/office/powerpoint/2010/main" val="887938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FC50576-01F0-F034-96E2-4522E06C3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628" y="1470025"/>
            <a:ext cx="4610743" cy="5387975"/>
          </a:xfrm>
          <a:prstGeom prst="rect">
            <a:avLst/>
          </a:prstGeom>
        </p:spPr>
      </p:pic>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 </a:t>
            </a:r>
            <a:r>
              <a:rPr lang="es-MX" sz="2400" b="1" dirty="0">
                <a:solidFill>
                  <a:schemeClr val="bg1"/>
                </a:solidFill>
                <a:latin typeface="Century Gothic" panose="020B0502020202020204" pitchFamily="34" charset="0"/>
              </a:rPr>
              <a:t>FORMATOS PARA EL REGISTRO DE LOS VALORES</a:t>
            </a:r>
            <a:br>
              <a:rPr lang="es-MX" sz="2400" b="1" dirty="0">
                <a:solidFill>
                  <a:schemeClr val="bg1"/>
                </a:solidFill>
                <a:latin typeface="Century Gothic" panose="020B0502020202020204" pitchFamily="34" charset="0"/>
              </a:rPr>
            </a:br>
            <a:r>
              <a:rPr lang="es-MX" sz="2400" b="1" dirty="0">
                <a:solidFill>
                  <a:schemeClr val="bg1"/>
                </a:solidFill>
                <a:latin typeface="Century Gothic" panose="020B0502020202020204" pitchFamily="34" charset="0"/>
              </a:rPr>
              <a:t>CAÍDA DE TENSIÓN</a:t>
            </a:r>
          </a:p>
        </p:txBody>
      </p:sp>
      <p:pic>
        <p:nvPicPr>
          <p:cNvPr id="1026" name="Picture 2" descr="Z:\14. Reportes\Apoyo para Reportes\Logos\LOGO CONSULTOR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56570BF7-049D-0106-0EC8-C95E69ABC55D}"/>
              </a:ext>
            </a:extLst>
          </p:cNvPr>
          <p:cNvSpPr/>
          <p:nvPr/>
        </p:nvSpPr>
        <p:spPr>
          <a:xfrm>
            <a:off x="6645071" y="183319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De OT del servicio</a:t>
            </a:r>
          </a:p>
        </p:txBody>
      </p:sp>
      <p:sp>
        <p:nvSpPr>
          <p:cNvPr id="7" name="Rectángulo 6">
            <a:extLst>
              <a:ext uri="{FF2B5EF4-FFF2-40B4-BE49-F238E27FC236}">
                <a16:creationId xmlns:a16="http://schemas.microsoft.com/office/drawing/2014/main" id="{585E5FD5-3F0D-D5B7-4F37-90A953E6A8B1}"/>
              </a:ext>
            </a:extLst>
          </p:cNvPr>
          <p:cNvSpPr/>
          <p:nvPr/>
        </p:nvSpPr>
        <p:spPr>
          <a:xfrm>
            <a:off x="6659955" y="3124778"/>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Características del punto</a:t>
            </a:r>
          </a:p>
        </p:txBody>
      </p:sp>
      <p:sp>
        <p:nvSpPr>
          <p:cNvPr id="8" name="Rectángulo 7">
            <a:extLst>
              <a:ext uri="{FF2B5EF4-FFF2-40B4-BE49-F238E27FC236}">
                <a16:creationId xmlns:a16="http://schemas.microsoft.com/office/drawing/2014/main" id="{3FCC89A6-B77D-8407-1841-F7EDB36E725E}"/>
              </a:ext>
            </a:extLst>
          </p:cNvPr>
          <p:cNvSpPr/>
          <p:nvPr/>
        </p:nvSpPr>
        <p:spPr>
          <a:xfrm>
            <a:off x="6592876" y="2285157"/>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Fecha del servicio</a:t>
            </a:r>
          </a:p>
        </p:txBody>
      </p:sp>
      <p:sp>
        <p:nvSpPr>
          <p:cNvPr id="10" name="Rectángulo 9">
            <a:extLst>
              <a:ext uri="{FF2B5EF4-FFF2-40B4-BE49-F238E27FC236}">
                <a16:creationId xmlns:a16="http://schemas.microsoft.com/office/drawing/2014/main" id="{7042AE0F-1C71-6E7F-7536-AC4E98078A61}"/>
              </a:ext>
            </a:extLst>
          </p:cNvPr>
          <p:cNvSpPr/>
          <p:nvPr/>
        </p:nvSpPr>
        <p:spPr>
          <a:xfrm>
            <a:off x="-571644" y="3194785"/>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punto</a:t>
            </a:r>
          </a:p>
        </p:txBody>
      </p:sp>
      <p:sp>
        <p:nvSpPr>
          <p:cNvPr id="13" name="Rectángulo 12">
            <a:extLst>
              <a:ext uri="{FF2B5EF4-FFF2-40B4-BE49-F238E27FC236}">
                <a16:creationId xmlns:a16="http://schemas.microsoft.com/office/drawing/2014/main" id="{FAA73A7E-49E7-6DC5-9AED-C4F7861142DF}"/>
              </a:ext>
            </a:extLst>
          </p:cNvPr>
          <p:cNvSpPr/>
          <p:nvPr/>
        </p:nvSpPr>
        <p:spPr>
          <a:xfrm>
            <a:off x="-372466" y="1710624"/>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cliente</a:t>
            </a:r>
          </a:p>
        </p:txBody>
      </p:sp>
      <p:sp>
        <p:nvSpPr>
          <p:cNvPr id="24" name="Rectángulo 23">
            <a:extLst>
              <a:ext uri="{FF2B5EF4-FFF2-40B4-BE49-F238E27FC236}">
                <a16:creationId xmlns:a16="http://schemas.microsoft.com/office/drawing/2014/main" id="{C74E28EE-C55A-71BD-CF87-B88B1C656751}"/>
              </a:ext>
            </a:extLst>
          </p:cNvPr>
          <p:cNvSpPr/>
          <p:nvPr/>
        </p:nvSpPr>
        <p:spPr>
          <a:xfrm>
            <a:off x="6659955" y="5353037"/>
            <a:ext cx="2736304" cy="43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Quien realiza las mediciones</a:t>
            </a:r>
          </a:p>
        </p:txBody>
      </p:sp>
      <p:cxnSp>
        <p:nvCxnSpPr>
          <p:cNvPr id="28" name="Conector recto de flecha 27">
            <a:extLst>
              <a:ext uri="{FF2B5EF4-FFF2-40B4-BE49-F238E27FC236}">
                <a16:creationId xmlns:a16="http://schemas.microsoft.com/office/drawing/2014/main" id="{543F2027-9CD9-36C7-874F-5B45C8535D39}"/>
              </a:ext>
            </a:extLst>
          </p:cNvPr>
          <p:cNvCxnSpPr>
            <a:cxnSpLocks/>
          </p:cNvCxnSpPr>
          <p:nvPr/>
        </p:nvCxnSpPr>
        <p:spPr>
          <a:xfrm>
            <a:off x="1784324" y="1926634"/>
            <a:ext cx="681482" cy="2535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Conector recto de flecha 32">
            <a:extLst>
              <a:ext uri="{FF2B5EF4-FFF2-40B4-BE49-F238E27FC236}">
                <a16:creationId xmlns:a16="http://schemas.microsoft.com/office/drawing/2014/main" id="{6AB36296-F978-5A6E-0CFE-0394DADAEA38}"/>
              </a:ext>
            </a:extLst>
          </p:cNvPr>
          <p:cNvCxnSpPr>
            <a:cxnSpLocks/>
          </p:cNvCxnSpPr>
          <p:nvPr/>
        </p:nvCxnSpPr>
        <p:spPr>
          <a:xfrm flipH="1">
            <a:off x="6687202" y="2021632"/>
            <a:ext cx="292137" cy="11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19DE500C-B03A-14CB-1782-97860AF07D34}"/>
              </a:ext>
            </a:extLst>
          </p:cNvPr>
          <p:cNvCxnSpPr>
            <a:cxnSpLocks/>
          </p:cNvCxnSpPr>
          <p:nvPr/>
        </p:nvCxnSpPr>
        <p:spPr>
          <a:xfrm flipH="1" flipV="1">
            <a:off x="6624795" y="2275468"/>
            <a:ext cx="505152" cy="179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11C2CE08-9BDA-53B7-8224-F845162D3D53}"/>
              </a:ext>
            </a:extLst>
          </p:cNvPr>
          <p:cNvCxnSpPr/>
          <p:nvPr/>
        </p:nvCxnSpPr>
        <p:spPr>
          <a:xfrm flipV="1">
            <a:off x="1445115" y="2708843"/>
            <a:ext cx="936103" cy="44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BC8A10A-8243-1044-09E2-A1D2F991CF39}"/>
              </a:ext>
            </a:extLst>
          </p:cNvPr>
          <p:cNvCxnSpPr/>
          <p:nvPr/>
        </p:nvCxnSpPr>
        <p:spPr>
          <a:xfrm flipH="1" flipV="1">
            <a:off x="6723833" y="2775623"/>
            <a:ext cx="400819" cy="3148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Conector recto de flecha 42">
            <a:extLst>
              <a:ext uri="{FF2B5EF4-FFF2-40B4-BE49-F238E27FC236}">
                <a16:creationId xmlns:a16="http://schemas.microsoft.com/office/drawing/2014/main" id="{554C8199-0CD3-F956-46B7-E93161CFD86F}"/>
              </a:ext>
            </a:extLst>
          </p:cNvPr>
          <p:cNvCxnSpPr>
            <a:cxnSpLocks/>
          </p:cNvCxnSpPr>
          <p:nvPr/>
        </p:nvCxnSpPr>
        <p:spPr>
          <a:xfrm flipH="1">
            <a:off x="6605629" y="5745735"/>
            <a:ext cx="766799" cy="347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72838B1F-84C8-93BC-0D2A-380DDD915E16}"/>
              </a:ext>
            </a:extLst>
          </p:cNvPr>
          <p:cNvCxnSpPr>
            <a:cxnSpLocks/>
          </p:cNvCxnSpPr>
          <p:nvPr/>
        </p:nvCxnSpPr>
        <p:spPr>
          <a:xfrm flipH="1" flipV="1">
            <a:off x="5379430" y="2784883"/>
            <a:ext cx="1561837" cy="104560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1B3BBEB1-73A7-810E-E711-A8BBCBE7014D}"/>
              </a:ext>
            </a:extLst>
          </p:cNvPr>
          <p:cNvSpPr/>
          <p:nvPr/>
        </p:nvSpPr>
        <p:spPr>
          <a:xfrm>
            <a:off x="6462928" y="3721021"/>
            <a:ext cx="2736304"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Valores obtenidos</a:t>
            </a:r>
          </a:p>
        </p:txBody>
      </p:sp>
      <p:sp>
        <p:nvSpPr>
          <p:cNvPr id="15" name="Rectángulo 14">
            <a:extLst>
              <a:ext uri="{FF2B5EF4-FFF2-40B4-BE49-F238E27FC236}">
                <a16:creationId xmlns:a16="http://schemas.microsoft.com/office/drawing/2014/main" id="{B7F37079-D58E-8A99-F4CE-AEF734462B5E}"/>
              </a:ext>
            </a:extLst>
          </p:cNvPr>
          <p:cNvSpPr/>
          <p:nvPr/>
        </p:nvSpPr>
        <p:spPr>
          <a:xfrm>
            <a:off x="-137988" y="2217761"/>
            <a:ext cx="2184326" cy="288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Datos del equipo</a:t>
            </a:r>
          </a:p>
        </p:txBody>
      </p:sp>
      <p:cxnSp>
        <p:nvCxnSpPr>
          <p:cNvPr id="16" name="Conector recto de flecha 15">
            <a:extLst>
              <a:ext uri="{FF2B5EF4-FFF2-40B4-BE49-F238E27FC236}">
                <a16:creationId xmlns:a16="http://schemas.microsoft.com/office/drawing/2014/main" id="{3489DA70-35F2-9059-6F32-AC65C22E6B53}"/>
              </a:ext>
            </a:extLst>
          </p:cNvPr>
          <p:cNvCxnSpPr>
            <a:cxnSpLocks/>
          </p:cNvCxnSpPr>
          <p:nvPr/>
        </p:nvCxnSpPr>
        <p:spPr>
          <a:xfrm flipV="1">
            <a:off x="1777296" y="2361768"/>
            <a:ext cx="688510" cy="3482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40773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ROTULADO DE TAPAS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733634"/>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1218FDAD-AAB9-463F-9BCE-4DE9DBEC0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829824"/>
            <a:ext cx="2455802" cy="3274402"/>
          </a:xfrm>
          <a:prstGeom prst="rect">
            <a:avLst/>
          </a:prstGeom>
        </p:spPr>
      </p:pic>
      <p:pic>
        <p:nvPicPr>
          <p:cNvPr id="17" name="Imagen 16">
            <a:extLst>
              <a:ext uri="{FF2B5EF4-FFF2-40B4-BE49-F238E27FC236}">
                <a16:creationId xmlns:a16="http://schemas.microsoft.com/office/drawing/2014/main" id="{B49448DE-62F3-459E-94DD-FEC94C8FB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6679" y="2832393"/>
            <a:ext cx="2455801" cy="3274401"/>
          </a:xfrm>
          <a:prstGeom prst="rect">
            <a:avLst/>
          </a:prstGeom>
        </p:spPr>
      </p:pic>
      <p:pic>
        <p:nvPicPr>
          <p:cNvPr id="18" name="Imagen 17">
            <a:extLst>
              <a:ext uri="{FF2B5EF4-FFF2-40B4-BE49-F238E27FC236}">
                <a16:creationId xmlns:a16="http://schemas.microsoft.com/office/drawing/2014/main" id="{9AA4C3FD-EE8A-4FA5-9632-236FDF0A5F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6730" y="3505200"/>
            <a:ext cx="2795430" cy="2096572"/>
          </a:xfrm>
          <a:prstGeom prst="rect">
            <a:avLst/>
          </a:prstGeom>
        </p:spPr>
      </p:pic>
      <p:pic>
        <p:nvPicPr>
          <p:cNvPr id="9" name="Picture 3" descr="Z:\14. Reportes\Apoyo para Reportes\Logos\logo ans&amp;car OK.png">
            <a:extLst>
              <a:ext uri="{FF2B5EF4-FFF2-40B4-BE49-F238E27FC236}">
                <a16:creationId xmlns:a16="http://schemas.microsoft.com/office/drawing/2014/main" id="{F39E63E5-0C8D-4A0E-B9C0-6B5D229E031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718567"/>
            <a:ext cx="930027" cy="76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58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OBSERVACION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158974" y="2276872"/>
            <a:ext cx="8805514" cy="923330"/>
          </a:xfrm>
          <a:prstGeom prst="rect">
            <a:avLst/>
          </a:prstGeom>
          <a:noFill/>
        </p:spPr>
        <p:txBody>
          <a:bodyPr wrap="square" rtlCol="0">
            <a:spAutoFit/>
          </a:bodyPr>
          <a:lstStyle/>
          <a:p>
            <a:r>
              <a:rPr lang="es-MX" dirty="0"/>
              <a:t>EN CASO DE QUE EL CLIENTE  LO REQUIERA O SE LE PIDA EL CUMPLIMIENTO DE LA NOM-022-STPS-2015 POR PARTE DE LA SECRETARIA DEL TRABAJO DEBERA DE REALIZAR LA MEDICION  UN LABORATORIO O UNIDAD VERIFICADORA CERTIFICADA.</a:t>
            </a:r>
          </a:p>
        </p:txBody>
      </p:sp>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D09989F2-C1C4-49C8-837F-7D79BF17EEA3}"/>
              </a:ext>
            </a:extLst>
          </p:cNvPr>
          <p:cNvSpPr txBox="1"/>
          <p:nvPr/>
        </p:nvSpPr>
        <p:spPr>
          <a:xfrm>
            <a:off x="5237427" y="5229200"/>
            <a:ext cx="2623208" cy="923330"/>
          </a:xfrm>
          <a:prstGeom prst="rect">
            <a:avLst/>
          </a:prstGeom>
          <a:noFill/>
        </p:spPr>
        <p:txBody>
          <a:bodyPr wrap="square">
            <a:spAutoFit/>
          </a:bodyPr>
          <a:lstStyle/>
          <a:p>
            <a:r>
              <a:rPr lang="es-MX" b="0" i="0" dirty="0">
                <a:solidFill>
                  <a:srgbClr val="202124"/>
                </a:solidFill>
                <a:effectLst/>
                <a:latin typeface="arial" panose="020B0604020202020204" pitchFamily="34" charset="0"/>
              </a:rPr>
              <a:t>Soluciones De Ingeniería Y Calidad Ambiental Sa De Cv</a:t>
            </a:r>
            <a:endParaRPr lang="es-MX" dirty="0"/>
          </a:p>
        </p:txBody>
      </p:sp>
      <p:pic>
        <p:nvPicPr>
          <p:cNvPr id="2050" name="Picture 2" descr="SIICA">
            <a:extLst>
              <a:ext uri="{FF2B5EF4-FFF2-40B4-BE49-F238E27FC236}">
                <a16:creationId xmlns:a16="http://schemas.microsoft.com/office/drawing/2014/main" id="{95A35879-65F9-4A86-99FB-8BF1A056B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816947"/>
            <a:ext cx="2240657" cy="67219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22FDFA01-E23C-4818-9F31-F1B08FDED4B6}"/>
              </a:ext>
            </a:extLst>
          </p:cNvPr>
          <p:cNvPicPr>
            <a:picLocks noChangeAspect="1"/>
          </p:cNvPicPr>
          <p:nvPr/>
        </p:nvPicPr>
        <p:blipFill>
          <a:blip r:embed="rId5"/>
          <a:stretch>
            <a:fillRect/>
          </a:stretch>
        </p:blipFill>
        <p:spPr>
          <a:xfrm>
            <a:off x="1432967" y="4653136"/>
            <a:ext cx="1266825" cy="847725"/>
          </a:xfrm>
          <a:prstGeom prst="rect">
            <a:avLst/>
          </a:prstGeom>
        </p:spPr>
      </p:pic>
      <p:pic>
        <p:nvPicPr>
          <p:cNvPr id="14" name="Imagen 13">
            <a:extLst>
              <a:ext uri="{FF2B5EF4-FFF2-40B4-BE49-F238E27FC236}">
                <a16:creationId xmlns:a16="http://schemas.microsoft.com/office/drawing/2014/main" id="{498ECD95-6D04-4991-8D31-E6F5656D42F8}"/>
              </a:ext>
            </a:extLst>
          </p:cNvPr>
          <p:cNvPicPr>
            <a:picLocks noChangeAspect="1"/>
          </p:cNvPicPr>
          <p:nvPr/>
        </p:nvPicPr>
        <p:blipFill>
          <a:blip r:embed="rId6"/>
          <a:stretch>
            <a:fillRect/>
          </a:stretch>
        </p:blipFill>
        <p:spPr>
          <a:xfrm>
            <a:off x="1262658" y="3140968"/>
            <a:ext cx="1581150" cy="1571625"/>
          </a:xfrm>
          <a:prstGeom prst="rect">
            <a:avLst/>
          </a:prstGeom>
        </p:spPr>
      </p:pic>
      <p:sp>
        <p:nvSpPr>
          <p:cNvPr id="17" name="CuadroTexto 16">
            <a:extLst>
              <a:ext uri="{FF2B5EF4-FFF2-40B4-BE49-F238E27FC236}">
                <a16:creationId xmlns:a16="http://schemas.microsoft.com/office/drawing/2014/main" id="{66018C1E-0AA2-46E2-842E-E7DA5E5941EF}"/>
              </a:ext>
            </a:extLst>
          </p:cNvPr>
          <p:cNvSpPr txBox="1"/>
          <p:nvPr/>
        </p:nvSpPr>
        <p:spPr>
          <a:xfrm>
            <a:off x="899592" y="5530006"/>
            <a:ext cx="2623208" cy="923330"/>
          </a:xfrm>
          <a:prstGeom prst="rect">
            <a:avLst/>
          </a:prstGeom>
          <a:noFill/>
        </p:spPr>
        <p:txBody>
          <a:bodyPr wrap="square">
            <a:spAutoFit/>
          </a:bodyPr>
          <a:lstStyle/>
          <a:p>
            <a:r>
              <a:rPr lang="es-MX" b="0" i="0" dirty="0">
                <a:solidFill>
                  <a:srgbClr val="202124"/>
                </a:solidFill>
                <a:effectLst/>
                <a:latin typeface="arial" panose="020B0604020202020204" pitchFamily="34" charset="0"/>
              </a:rPr>
              <a:t>Despacho de Ingeniería y muestreos ambientales Sa De Cv</a:t>
            </a:r>
            <a:endParaRPr lang="es-MX" dirty="0"/>
          </a:p>
        </p:txBody>
      </p:sp>
    </p:spTree>
    <p:extLst>
      <p:ext uri="{BB962C8B-B14F-4D97-AF65-F5344CB8AC3E}">
        <p14:creationId xmlns:p14="http://schemas.microsoft.com/office/powerpoint/2010/main" val="2879030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556792"/>
          </a:xfrm>
          <a:solidFill>
            <a:schemeClr val="accent1"/>
          </a:solidFill>
        </p:spPr>
        <p:txBody>
          <a:bodyPr>
            <a:noAutofit/>
          </a:bodyPr>
          <a:lstStyle/>
          <a:p>
            <a:r>
              <a:rPr lang="es-MX" sz="3600" b="1" dirty="0">
                <a:solidFill>
                  <a:schemeClr val="bg1"/>
                </a:solidFill>
                <a:latin typeface="Century Gothic" panose="020B0502020202020204" pitchFamily="34" charset="0"/>
              </a:rPr>
              <a:t>OBSERVACIÓN</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5175D0A-7F00-4AD0-BE2D-05E4F9C1A8A4}"/>
              </a:ext>
            </a:extLst>
          </p:cNvPr>
          <p:cNvSpPr txBox="1"/>
          <p:nvPr/>
        </p:nvSpPr>
        <p:spPr>
          <a:xfrm>
            <a:off x="0" y="1612429"/>
            <a:ext cx="8805514" cy="1477328"/>
          </a:xfrm>
          <a:prstGeom prst="rect">
            <a:avLst/>
          </a:prstGeom>
          <a:noFill/>
        </p:spPr>
        <p:txBody>
          <a:bodyPr wrap="square" rtlCol="0">
            <a:spAutoFit/>
          </a:bodyPr>
          <a:lstStyle/>
          <a:p>
            <a:pPr algn="just"/>
            <a:r>
              <a:rPr lang="es-MX" dirty="0"/>
              <a:t>Es importante antes, durante y después del servicio verifiquemos que el área donde trabajamos se encuentre en condiciones estéticas, esto quiere decir que es necesario recoger todo desecho, basura y escombro generado durante el trabajo realizado así mismo como retirarlo de las instalaciones.( el escombro es un residuo de manejo especial, por lo tanto es necesario llevarlo con un proveedor para su desecho).</a:t>
            </a:r>
          </a:p>
        </p:txBody>
      </p:sp>
      <p:pic>
        <p:nvPicPr>
          <p:cNvPr id="10" name="Picture 3" descr="Z:\14. Reportes\Apoyo para Reportes\Logos\logo ans&amp;car OK.png">
            <a:extLst>
              <a:ext uri="{FF2B5EF4-FFF2-40B4-BE49-F238E27FC236}">
                <a16:creationId xmlns:a16="http://schemas.microsoft.com/office/drawing/2014/main" id="{F8F97623-F06C-4EC6-97E5-E5D937281A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8215C1D-17D7-446C-A8B8-8D61F1A011A3}"/>
              </a:ext>
            </a:extLst>
          </p:cNvPr>
          <p:cNvPicPr>
            <a:picLocks noChangeAspect="1"/>
          </p:cNvPicPr>
          <p:nvPr/>
        </p:nvPicPr>
        <p:blipFill>
          <a:blip r:embed="rId4"/>
          <a:stretch>
            <a:fillRect/>
          </a:stretch>
        </p:blipFill>
        <p:spPr>
          <a:xfrm>
            <a:off x="539552" y="3099763"/>
            <a:ext cx="3145147" cy="2115826"/>
          </a:xfrm>
          <a:prstGeom prst="rect">
            <a:avLst/>
          </a:prstGeom>
          <a:ln>
            <a:solidFill>
              <a:schemeClr val="tx1"/>
            </a:solidFill>
          </a:ln>
        </p:spPr>
      </p:pic>
      <p:pic>
        <p:nvPicPr>
          <p:cNvPr id="6" name="Imagen 5">
            <a:extLst>
              <a:ext uri="{FF2B5EF4-FFF2-40B4-BE49-F238E27FC236}">
                <a16:creationId xmlns:a16="http://schemas.microsoft.com/office/drawing/2014/main" id="{3F8C8867-C138-4D67-A81F-D211DFB24777}"/>
              </a:ext>
            </a:extLst>
          </p:cNvPr>
          <p:cNvPicPr>
            <a:picLocks noChangeAspect="1"/>
          </p:cNvPicPr>
          <p:nvPr/>
        </p:nvPicPr>
        <p:blipFill>
          <a:blip r:embed="rId5"/>
          <a:stretch>
            <a:fillRect/>
          </a:stretch>
        </p:blipFill>
        <p:spPr>
          <a:xfrm>
            <a:off x="4932039" y="3099763"/>
            <a:ext cx="3145147" cy="2115826"/>
          </a:xfrm>
          <a:prstGeom prst="rect">
            <a:avLst/>
          </a:prstGeom>
          <a:ln>
            <a:solidFill>
              <a:schemeClr val="tx1"/>
            </a:solidFill>
          </a:ln>
        </p:spPr>
      </p:pic>
      <p:pic>
        <p:nvPicPr>
          <p:cNvPr id="7" name="Imagen 6">
            <a:extLst>
              <a:ext uri="{FF2B5EF4-FFF2-40B4-BE49-F238E27FC236}">
                <a16:creationId xmlns:a16="http://schemas.microsoft.com/office/drawing/2014/main" id="{A3694988-158C-4941-990A-F5B58B94F42C}"/>
              </a:ext>
            </a:extLst>
          </p:cNvPr>
          <p:cNvPicPr>
            <a:picLocks noChangeAspect="1"/>
          </p:cNvPicPr>
          <p:nvPr/>
        </p:nvPicPr>
        <p:blipFill>
          <a:blip r:embed="rId6"/>
          <a:stretch>
            <a:fillRect/>
          </a:stretch>
        </p:blipFill>
        <p:spPr>
          <a:xfrm>
            <a:off x="1556697" y="5386334"/>
            <a:ext cx="1215104" cy="1232546"/>
          </a:xfrm>
          <a:prstGeom prst="rect">
            <a:avLst/>
          </a:prstGeom>
        </p:spPr>
      </p:pic>
      <p:pic>
        <p:nvPicPr>
          <p:cNvPr id="9" name="Imagen 8">
            <a:extLst>
              <a:ext uri="{FF2B5EF4-FFF2-40B4-BE49-F238E27FC236}">
                <a16:creationId xmlns:a16="http://schemas.microsoft.com/office/drawing/2014/main" id="{2ABEDBA8-1FDA-4C05-962E-8D321511D663}"/>
              </a:ext>
            </a:extLst>
          </p:cNvPr>
          <p:cNvPicPr>
            <a:picLocks noChangeAspect="1"/>
          </p:cNvPicPr>
          <p:nvPr/>
        </p:nvPicPr>
        <p:blipFill>
          <a:blip r:embed="rId7"/>
          <a:stretch>
            <a:fillRect/>
          </a:stretch>
        </p:blipFill>
        <p:spPr>
          <a:xfrm>
            <a:off x="5949183" y="5386334"/>
            <a:ext cx="1215105" cy="1232546"/>
          </a:xfrm>
          <a:prstGeom prst="rect">
            <a:avLst/>
          </a:prstGeom>
        </p:spPr>
      </p:pic>
    </p:spTree>
    <p:extLst>
      <p:ext uri="{BB962C8B-B14F-4D97-AF65-F5344CB8AC3E}">
        <p14:creationId xmlns:p14="http://schemas.microsoft.com/office/powerpoint/2010/main" val="2224342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DIAGRAMA DE FLUJO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4" name="Diagrama de flujo: terminador 3">
            <a:extLst>
              <a:ext uri="{FF2B5EF4-FFF2-40B4-BE49-F238E27FC236}">
                <a16:creationId xmlns:a16="http://schemas.microsoft.com/office/drawing/2014/main" id="{E6906FB6-1D51-4E03-8AE2-BBEA6D109CD9}"/>
              </a:ext>
            </a:extLst>
          </p:cNvPr>
          <p:cNvSpPr/>
          <p:nvPr/>
        </p:nvSpPr>
        <p:spPr>
          <a:xfrm>
            <a:off x="683568" y="1588197"/>
            <a:ext cx="1512168" cy="486054"/>
          </a:xfrm>
          <a:prstGeom prst="flowChartTerminator">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Inicio</a:t>
            </a:r>
          </a:p>
        </p:txBody>
      </p:sp>
      <p:sp>
        <p:nvSpPr>
          <p:cNvPr id="5" name="Flecha: hacia abajo 4">
            <a:extLst>
              <a:ext uri="{FF2B5EF4-FFF2-40B4-BE49-F238E27FC236}">
                <a16:creationId xmlns:a16="http://schemas.microsoft.com/office/drawing/2014/main" id="{1476EC94-CF64-4B09-8570-92BAF3D00A84}"/>
              </a:ext>
            </a:extLst>
          </p:cNvPr>
          <p:cNvSpPr/>
          <p:nvPr/>
        </p:nvSpPr>
        <p:spPr>
          <a:xfrm>
            <a:off x="1353899" y="2121536"/>
            <a:ext cx="180020" cy="25303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E8BC8D12-A54E-455D-9762-723E4559F8BE}"/>
              </a:ext>
            </a:extLst>
          </p:cNvPr>
          <p:cNvSpPr/>
          <p:nvPr/>
        </p:nvSpPr>
        <p:spPr>
          <a:xfrm>
            <a:off x="579813" y="3258609"/>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Acordonamiento  /encapsulado , de área de trabajo</a:t>
            </a:r>
          </a:p>
        </p:txBody>
      </p:sp>
      <p:sp>
        <p:nvSpPr>
          <p:cNvPr id="10" name="Flecha: hacia abajo 9">
            <a:extLst>
              <a:ext uri="{FF2B5EF4-FFF2-40B4-BE49-F238E27FC236}">
                <a16:creationId xmlns:a16="http://schemas.microsoft.com/office/drawing/2014/main" id="{8CBAC00D-706D-427C-A775-2C5773CFA627}"/>
              </a:ext>
            </a:extLst>
          </p:cNvPr>
          <p:cNvSpPr/>
          <p:nvPr/>
        </p:nvSpPr>
        <p:spPr>
          <a:xfrm>
            <a:off x="1353899" y="2973989"/>
            <a:ext cx="180020" cy="266856"/>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a:extLst>
              <a:ext uri="{FF2B5EF4-FFF2-40B4-BE49-F238E27FC236}">
                <a16:creationId xmlns:a16="http://schemas.microsoft.com/office/drawing/2014/main" id="{CC3A5AD0-D65C-472B-802C-B503CFFC3163}"/>
              </a:ext>
            </a:extLst>
          </p:cNvPr>
          <p:cNvSpPr/>
          <p:nvPr/>
        </p:nvSpPr>
        <p:spPr>
          <a:xfrm>
            <a:off x="579813" y="2410100"/>
            <a:ext cx="1728192" cy="527717"/>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Identificación de componentes a interconectar</a:t>
            </a:r>
          </a:p>
        </p:txBody>
      </p:sp>
      <p:sp>
        <p:nvSpPr>
          <p:cNvPr id="12" name="Rectángulo 11">
            <a:extLst>
              <a:ext uri="{FF2B5EF4-FFF2-40B4-BE49-F238E27FC236}">
                <a16:creationId xmlns:a16="http://schemas.microsoft.com/office/drawing/2014/main" id="{411975F7-4186-452F-8B5F-9A1BF51A12C9}"/>
              </a:ext>
            </a:extLst>
          </p:cNvPr>
          <p:cNvSpPr/>
          <p:nvPr/>
        </p:nvSpPr>
        <p:spPr>
          <a:xfrm>
            <a:off x="579813" y="4132776"/>
            <a:ext cx="1728192" cy="406788"/>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Orden de las herramientas a utilizar  </a:t>
            </a:r>
          </a:p>
        </p:txBody>
      </p:sp>
      <p:sp>
        <p:nvSpPr>
          <p:cNvPr id="13" name="Flecha: hacia abajo 12">
            <a:extLst>
              <a:ext uri="{FF2B5EF4-FFF2-40B4-BE49-F238E27FC236}">
                <a16:creationId xmlns:a16="http://schemas.microsoft.com/office/drawing/2014/main" id="{4D2AA8D5-43B9-49F3-8CE6-1ECCA960299D}"/>
              </a:ext>
            </a:extLst>
          </p:cNvPr>
          <p:cNvSpPr/>
          <p:nvPr/>
        </p:nvSpPr>
        <p:spPr>
          <a:xfrm>
            <a:off x="1353899" y="3780192"/>
            <a:ext cx="180020" cy="299426"/>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Flecha: hacia abajo 13">
            <a:extLst>
              <a:ext uri="{FF2B5EF4-FFF2-40B4-BE49-F238E27FC236}">
                <a16:creationId xmlns:a16="http://schemas.microsoft.com/office/drawing/2014/main" id="{EA3C9792-F2B2-49E9-8DDF-6389F05D6D2F}"/>
              </a:ext>
            </a:extLst>
          </p:cNvPr>
          <p:cNvSpPr/>
          <p:nvPr/>
        </p:nvSpPr>
        <p:spPr>
          <a:xfrm>
            <a:off x="1353899" y="4591747"/>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D5F1D94D-C524-4153-BA85-7FDFEF31E69A}"/>
              </a:ext>
            </a:extLst>
          </p:cNvPr>
          <p:cNvSpPr/>
          <p:nvPr/>
        </p:nvSpPr>
        <p:spPr>
          <a:xfrm>
            <a:off x="579813" y="4970026"/>
            <a:ext cx="1728192" cy="624035"/>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Delimitar área para corte transversal </a:t>
            </a:r>
          </a:p>
        </p:txBody>
      </p:sp>
      <p:sp>
        <p:nvSpPr>
          <p:cNvPr id="16" name="Flecha: hacia abajo 15">
            <a:extLst>
              <a:ext uri="{FF2B5EF4-FFF2-40B4-BE49-F238E27FC236}">
                <a16:creationId xmlns:a16="http://schemas.microsoft.com/office/drawing/2014/main" id="{A9E66926-B04C-4F52-8FB6-E7B0307D1D83}"/>
              </a:ext>
            </a:extLst>
          </p:cNvPr>
          <p:cNvSpPr/>
          <p:nvPr/>
        </p:nvSpPr>
        <p:spPr>
          <a:xfrm>
            <a:off x="1353899" y="5629578"/>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98E037A3-6D32-47C0-BB6E-CFE03D5DBBE1}"/>
              </a:ext>
            </a:extLst>
          </p:cNvPr>
          <p:cNvSpPr/>
          <p:nvPr/>
        </p:nvSpPr>
        <p:spPr>
          <a:xfrm>
            <a:off x="579813" y="5991192"/>
            <a:ext cx="1728192" cy="406788"/>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Obra Civil</a:t>
            </a:r>
          </a:p>
        </p:txBody>
      </p:sp>
      <p:sp>
        <p:nvSpPr>
          <p:cNvPr id="8" name="Diagrama de flujo: combinar 7">
            <a:extLst>
              <a:ext uri="{FF2B5EF4-FFF2-40B4-BE49-F238E27FC236}">
                <a16:creationId xmlns:a16="http://schemas.microsoft.com/office/drawing/2014/main" id="{E13B2F31-7ACB-4A1A-9EE8-4400D2D248A3}"/>
              </a:ext>
            </a:extLst>
          </p:cNvPr>
          <p:cNvSpPr/>
          <p:nvPr/>
        </p:nvSpPr>
        <p:spPr>
          <a:xfrm>
            <a:off x="1043608" y="6471978"/>
            <a:ext cx="792088" cy="38845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Diagrama de flujo: combinar 18">
            <a:extLst>
              <a:ext uri="{FF2B5EF4-FFF2-40B4-BE49-F238E27FC236}">
                <a16:creationId xmlns:a16="http://schemas.microsoft.com/office/drawing/2014/main" id="{0718AF5B-C981-48B1-B043-DC8BC322C5A1}"/>
              </a:ext>
            </a:extLst>
          </p:cNvPr>
          <p:cNvSpPr/>
          <p:nvPr/>
        </p:nvSpPr>
        <p:spPr>
          <a:xfrm>
            <a:off x="6048166" y="1622780"/>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a:extLst>
              <a:ext uri="{FF2B5EF4-FFF2-40B4-BE49-F238E27FC236}">
                <a16:creationId xmlns:a16="http://schemas.microsoft.com/office/drawing/2014/main" id="{C8EB25B5-1481-468D-A926-9475D4D5C33D}"/>
              </a:ext>
            </a:extLst>
          </p:cNvPr>
          <p:cNvSpPr/>
          <p:nvPr/>
        </p:nvSpPr>
        <p:spPr>
          <a:xfrm>
            <a:off x="5580114" y="2095937"/>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Instalación de electrodo </a:t>
            </a:r>
          </a:p>
        </p:txBody>
      </p:sp>
      <p:sp>
        <p:nvSpPr>
          <p:cNvPr id="21" name="Flecha: hacia abajo 20">
            <a:extLst>
              <a:ext uri="{FF2B5EF4-FFF2-40B4-BE49-F238E27FC236}">
                <a16:creationId xmlns:a16="http://schemas.microsoft.com/office/drawing/2014/main" id="{ED8EA94A-3600-4F2F-B8E9-41246743BE5A}"/>
              </a:ext>
            </a:extLst>
          </p:cNvPr>
          <p:cNvSpPr/>
          <p:nvPr/>
        </p:nvSpPr>
        <p:spPr>
          <a:xfrm>
            <a:off x="6354200" y="2648360"/>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a:extLst>
              <a:ext uri="{FF2B5EF4-FFF2-40B4-BE49-F238E27FC236}">
                <a16:creationId xmlns:a16="http://schemas.microsoft.com/office/drawing/2014/main" id="{335D98DC-8B35-48FD-9684-30E78B88F529}"/>
              </a:ext>
            </a:extLst>
          </p:cNvPr>
          <p:cNvSpPr/>
          <p:nvPr/>
        </p:nvSpPr>
        <p:spPr>
          <a:xfrm>
            <a:off x="5580114" y="3022164"/>
            <a:ext cx="1728192" cy="525958"/>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Preparación y suministro de intensificador de terreno GEM  </a:t>
            </a:r>
          </a:p>
        </p:txBody>
      </p:sp>
      <p:sp>
        <p:nvSpPr>
          <p:cNvPr id="23" name="Flecha: hacia abajo 22">
            <a:extLst>
              <a:ext uri="{FF2B5EF4-FFF2-40B4-BE49-F238E27FC236}">
                <a16:creationId xmlns:a16="http://schemas.microsoft.com/office/drawing/2014/main" id="{571D04D6-4677-4153-B43E-AECB5039E8AB}"/>
              </a:ext>
            </a:extLst>
          </p:cNvPr>
          <p:cNvSpPr/>
          <p:nvPr/>
        </p:nvSpPr>
        <p:spPr>
          <a:xfrm>
            <a:off x="6363531" y="3611550"/>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Rectángulo 23">
            <a:extLst>
              <a:ext uri="{FF2B5EF4-FFF2-40B4-BE49-F238E27FC236}">
                <a16:creationId xmlns:a16="http://schemas.microsoft.com/office/drawing/2014/main" id="{97FB6C40-7F8D-48B9-926A-FA4D46D09647}"/>
              </a:ext>
            </a:extLst>
          </p:cNvPr>
          <p:cNvSpPr/>
          <p:nvPr/>
        </p:nvSpPr>
        <p:spPr>
          <a:xfrm>
            <a:off x="5580114" y="3982339"/>
            <a:ext cx="1728192" cy="624035"/>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Colocación de registro </a:t>
            </a:r>
          </a:p>
        </p:txBody>
      </p:sp>
      <p:sp>
        <p:nvSpPr>
          <p:cNvPr id="26" name="Rectángulo 25">
            <a:extLst>
              <a:ext uri="{FF2B5EF4-FFF2-40B4-BE49-F238E27FC236}">
                <a16:creationId xmlns:a16="http://schemas.microsoft.com/office/drawing/2014/main" id="{F622EBFE-24CA-4698-8C3B-DF5D0E97D8D1}"/>
              </a:ext>
            </a:extLst>
          </p:cNvPr>
          <p:cNvSpPr/>
          <p:nvPr/>
        </p:nvSpPr>
        <p:spPr>
          <a:xfrm>
            <a:off x="5575857" y="5092409"/>
            <a:ext cx="1728192" cy="624035"/>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Conexión de conductores (aplicación-masa estructural)</a:t>
            </a:r>
          </a:p>
        </p:txBody>
      </p:sp>
      <p:sp>
        <p:nvSpPr>
          <p:cNvPr id="27" name="Flecha: hacia abajo 26">
            <a:extLst>
              <a:ext uri="{FF2B5EF4-FFF2-40B4-BE49-F238E27FC236}">
                <a16:creationId xmlns:a16="http://schemas.microsoft.com/office/drawing/2014/main" id="{7B783653-BD31-4BA7-9728-5C1DF041E403}"/>
              </a:ext>
            </a:extLst>
          </p:cNvPr>
          <p:cNvSpPr/>
          <p:nvPr/>
        </p:nvSpPr>
        <p:spPr>
          <a:xfrm>
            <a:off x="6363531" y="4698625"/>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9" name="Diagrama de flujo: combinar 28">
            <a:extLst>
              <a:ext uri="{FF2B5EF4-FFF2-40B4-BE49-F238E27FC236}">
                <a16:creationId xmlns:a16="http://schemas.microsoft.com/office/drawing/2014/main" id="{2C27FEAE-92AD-4956-ADC4-3D667DD81651}"/>
              </a:ext>
            </a:extLst>
          </p:cNvPr>
          <p:cNvSpPr/>
          <p:nvPr/>
        </p:nvSpPr>
        <p:spPr>
          <a:xfrm>
            <a:off x="6057497" y="5834320"/>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32B865E7-EFF1-4EA3-BAF4-42A70389AED5}"/>
              </a:ext>
            </a:extLst>
          </p:cNvPr>
          <p:cNvSpPr/>
          <p:nvPr/>
        </p:nvSpPr>
        <p:spPr>
          <a:xfrm>
            <a:off x="2647101" y="2364308"/>
            <a:ext cx="1924899" cy="527717"/>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Llenado de formato AC-FO-SHE-006</a:t>
            </a:r>
          </a:p>
        </p:txBody>
      </p:sp>
      <p:sp>
        <p:nvSpPr>
          <p:cNvPr id="30" name="Flecha: hacia abajo 29">
            <a:extLst>
              <a:ext uri="{FF2B5EF4-FFF2-40B4-BE49-F238E27FC236}">
                <a16:creationId xmlns:a16="http://schemas.microsoft.com/office/drawing/2014/main" id="{AAD5AC43-D6E2-42A1-9A45-A01AD926565F}"/>
              </a:ext>
            </a:extLst>
          </p:cNvPr>
          <p:cNvSpPr/>
          <p:nvPr/>
        </p:nvSpPr>
        <p:spPr>
          <a:xfrm rot="16200000">
            <a:off x="2364867" y="2510744"/>
            <a:ext cx="232051" cy="282281"/>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92245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DIAGRAMA DE FLUJO</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8" name="Diagrama de flujo: combinar 7">
            <a:extLst>
              <a:ext uri="{FF2B5EF4-FFF2-40B4-BE49-F238E27FC236}">
                <a16:creationId xmlns:a16="http://schemas.microsoft.com/office/drawing/2014/main" id="{E13B2F31-7ACB-4A1A-9EE8-4400D2D248A3}"/>
              </a:ext>
            </a:extLst>
          </p:cNvPr>
          <p:cNvSpPr/>
          <p:nvPr/>
        </p:nvSpPr>
        <p:spPr>
          <a:xfrm>
            <a:off x="825237" y="6321138"/>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Diagrama de flujo: combinar 28">
            <a:extLst>
              <a:ext uri="{FF2B5EF4-FFF2-40B4-BE49-F238E27FC236}">
                <a16:creationId xmlns:a16="http://schemas.microsoft.com/office/drawing/2014/main" id="{2C27FEAE-92AD-4956-ADC4-3D667DD81651}"/>
              </a:ext>
            </a:extLst>
          </p:cNvPr>
          <p:cNvSpPr/>
          <p:nvPr/>
        </p:nvSpPr>
        <p:spPr>
          <a:xfrm>
            <a:off x="5491846" y="1545530"/>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Diagrama de flujo: combinar 29">
            <a:extLst>
              <a:ext uri="{FF2B5EF4-FFF2-40B4-BE49-F238E27FC236}">
                <a16:creationId xmlns:a16="http://schemas.microsoft.com/office/drawing/2014/main" id="{C25502EC-B3CD-4DA1-8E7C-F76CF3CAAC86}"/>
              </a:ext>
            </a:extLst>
          </p:cNvPr>
          <p:cNvSpPr/>
          <p:nvPr/>
        </p:nvSpPr>
        <p:spPr>
          <a:xfrm>
            <a:off x="822969" y="1545530"/>
            <a:ext cx="792088" cy="406788"/>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3" name="Rectángulo 32">
            <a:extLst>
              <a:ext uri="{FF2B5EF4-FFF2-40B4-BE49-F238E27FC236}">
                <a16:creationId xmlns:a16="http://schemas.microsoft.com/office/drawing/2014/main" id="{7E050842-CFB4-40F2-B36E-F91708BC2FB4}"/>
              </a:ext>
            </a:extLst>
          </p:cNvPr>
          <p:cNvSpPr/>
          <p:nvPr/>
        </p:nvSpPr>
        <p:spPr>
          <a:xfrm>
            <a:off x="334971" y="2043983"/>
            <a:ext cx="1728192" cy="62197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Barrenado de terreno para método por caída de tensión   </a:t>
            </a:r>
          </a:p>
        </p:txBody>
      </p:sp>
      <p:sp>
        <p:nvSpPr>
          <p:cNvPr id="34" name="Flecha: hacia abajo 33">
            <a:extLst>
              <a:ext uri="{FF2B5EF4-FFF2-40B4-BE49-F238E27FC236}">
                <a16:creationId xmlns:a16="http://schemas.microsoft.com/office/drawing/2014/main" id="{0748B2E6-AFB1-46B9-92DF-AD5CD2592F21}"/>
              </a:ext>
            </a:extLst>
          </p:cNvPr>
          <p:cNvSpPr/>
          <p:nvPr/>
        </p:nvSpPr>
        <p:spPr>
          <a:xfrm>
            <a:off x="1109057" y="2751981"/>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Rectángulo 34">
            <a:extLst>
              <a:ext uri="{FF2B5EF4-FFF2-40B4-BE49-F238E27FC236}">
                <a16:creationId xmlns:a16="http://schemas.microsoft.com/office/drawing/2014/main" id="{2C980DA6-5362-40AB-88B1-B681796E1006}"/>
              </a:ext>
            </a:extLst>
          </p:cNvPr>
          <p:cNvSpPr/>
          <p:nvPr/>
        </p:nvSpPr>
        <p:spPr>
          <a:xfrm>
            <a:off x="334971" y="4215714"/>
            <a:ext cx="1728192" cy="759061"/>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Medición del punto por el método de inducción/caída de tensión </a:t>
            </a:r>
          </a:p>
        </p:txBody>
      </p:sp>
      <p:sp>
        <p:nvSpPr>
          <p:cNvPr id="37" name="Rectángulo 36">
            <a:extLst>
              <a:ext uri="{FF2B5EF4-FFF2-40B4-BE49-F238E27FC236}">
                <a16:creationId xmlns:a16="http://schemas.microsoft.com/office/drawing/2014/main" id="{3E489B66-4BBE-412A-87CB-208FFBE838E4}"/>
              </a:ext>
            </a:extLst>
          </p:cNvPr>
          <p:cNvSpPr/>
          <p:nvPr/>
        </p:nvSpPr>
        <p:spPr>
          <a:xfrm>
            <a:off x="5000603" y="2029938"/>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Comprobación de valores dentro de norma</a:t>
            </a:r>
          </a:p>
        </p:txBody>
      </p:sp>
      <p:sp>
        <p:nvSpPr>
          <p:cNvPr id="39" name="Diagrama de flujo: terminador 38">
            <a:extLst>
              <a:ext uri="{FF2B5EF4-FFF2-40B4-BE49-F238E27FC236}">
                <a16:creationId xmlns:a16="http://schemas.microsoft.com/office/drawing/2014/main" id="{4F1BC3AC-B28A-4575-8461-A4AD375F6E5C}"/>
              </a:ext>
            </a:extLst>
          </p:cNvPr>
          <p:cNvSpPr/>
          <p:nvPr/>
        </p:nvSpPr>
        <p:spPr>
          <a:xfrm>
            <a:off x="5131806" y="6127235"/>
            <a:ext cx="1512168" cy="486054"/>
          </a:xfrm>
          <a:prstGeom prst="flowChartTerminator">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Fin </a:t>
            </a:r>
          </a:p>
        </p:txBody>
      </p:sp>
      <p:sp>
        <p:nvSpPr>
          <p:cNvPr id="3" name="Diagrama de flujo: decisión 2">
            <a:extLst>
              <a:ext uri="{FF2B5EF4-FFF2-40B4-BE49-F238E27FC236}">
                <a16:creationId xmlns:a16="http://schemas.microsoft.com/office/drawing/2014/main" id="{8F186ECC-B7D3-4C6E-8C45-8DC882E15314}"/>
              </a:ext>
            </a:extLst>
          </p:cNvPr>
          <p:cNvSpPr/>
          <p:nvPr/>
        </p:nvSpPr>
        <p:spPr>
          <a:xfrm>
            <a:off x="442983" y="3115691"/>
            <a:ext cx="1512168" cy="634156"/>
          </a:xfrm>
          <a:prstGeom prst="flowChartDecision">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Existen</a:t>
            </a:r>
            <a:endParaRPr lang="es-MX" dirty="0">
              <a:solidFill>
                <a:schemeClr val="tx1"/>
              </a:solidFill>
            </a:endParaRPr>
          </a:p>
        </p:txBody>
      </p:sp>
      <p:sp>
        <p:nvSpPr>
          <p:cNvPr id="40" name="Flecha: hacia abajo 39">
            <a:extLst>
              <a:ext uri="{FF2B5EF4-FFF2-40B4-BE49-F238E27FC236}">
                <a16:creationId xmlns:a16="http://schemas.microsoft.com/office/drawing/2014/main" id="{9DB56994-2D9D-42B7-8F21-73AC84302874}"/>
              </a:ext>
            </a:extLst>
          </p:cNvPr>
          <p:cNvSpPr/>
          <p:nvPr/>
        </p:nvSpPr>
        <p:spPr>
          <a:xfrm>
            <a:off x="1109057" y="3831771"/>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6100E65E-1656-4209-B765-0A08D12F1827}"/>
              </a:ext>
            </a:extLst>
          </p:cNvPr>
          <p:cNvSpPr txBox="1"/>
          <p:nvPr/>
        </p:nvSpPr>
        <p:spPr>
          <a:xfrm>
            <a:off x="1545184" y="2927608"/>
            <a:ext cx="632964" cy="338554"/>
          </a:xfrm>
          <a:prstGeom prst="rect">
            <a:avLst/>
          </a:prstGeom>
          <a:noFill/>
        </p:spPr>
        <p:txBody>
          <a:bodyPr wrap="square" rtlCol="0">
            <a:spAutoFit/>
          </a:bodyPr>
          <a:lstStyle/>
          <a:p>
            <a:r>
              <a:rPr lang="es-MX" sz="1600" dirty="0"/>
              <a:t>No</a:t>
            </a:r>
          </a:p>
        </p:txBody>
      </p:sp>
      <p:sp>
        <p:nvSpPr>
          <p:cNvPr id="41" name="CuadroTexto 40">
            <a:extLst>
              <a:ext uri="{FF2B5EF4-FFF2-40B4-BE49-F238E27FC236}">
                <a16:creationId xmlns:a16="http://schemas.microsoft.com/office/drawing/2014/main" id="{2C38BB63-79BC-4F09-A98B-4572E4DB46E6}"/>
              </a:ext>
            </a:extLst>
          </p:cNvPr>
          <p:cNvSpPr txBox="1"/>
          <p:nvPr/>
        </p:nvSpPr>
        <p:spPr>
          <a:xfrm>
            <a:off x="1540695" y="3580569"/>
            <a:ext cx="632964" cy="338554"/>
          </a:xfrm>
          <a:prstGeom prst="rect">
            <a:avLst/>
          </a:prstGeom>
          <a:noFill/>
        </p:spPr>
        <p:txBody>
          <a:bodyPr wrap="square" rtlCol="0">
            <a:spAutoFit/>
          </a:bodyPr>
          <a:lstStyle/>
          <a:p>
            <a:r>
              <a:rPr lang="es-MX" sz="1600" dirty="0"/>
              <a:t>Si</a:t>
            </a:r>
          </a:p>
        </p:txBody>
      </p:sp>
      <p:sp>
        <p:nvSpPr>
          <p:cNvPr id="42" name="Flecha: hacia abajo 41">
            <a:extLst>
              <a:ext uri="{FF2B5EF4-FFF2-40B4-BE49-F238E27FC236}">
                <a16:creationId xmlns:a16="http://schemas.microsoft.com/office/drawing/2014/main" id="{CC7CBA29-BB04-4848-9F45-B6E2A1268650}"/>
              </a:ext>
            </a:extLst>
          </p:cNvPr>
          <p:cNvSpPr/>
          <p:nvPr/>
        </p:nvSpPr>
        <p:spPr>
          <a:xfrm rot="16200000">
            <a:off x="2072912" y="3356766"/>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80681A30-206C-4C0C-8A86-64520293FFFE}"/>
              </a:ext>
            </a:extLst>
          </p:cNvPr>
          <p:cNvSpPr/>
          <p:nvPr/>
        </p:nvSpPr>
        <p:spPr>
          <a:xfrm>
            <a:off x="2401144" y="3263792"/>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Barrenado de terreno </a:t>
            </a:r>
          </a:p>
        </p:txBody>
      </p:sp>
      <p:sp>
        <p:nvSpPr>
          <p:cNvPr id="44" name="Flecha: hacia abajo 43">
            <a:extLst>
              <a:ext uri="{FF2B5EF4-FFF2-40B4-BE49-F238E27FC236}">
                <a16:creationId xmlns:a16="http://schemas.microsoft.com/office/drawing/2014/main" id="{B77291AA-9E88-4B41-85F5-B17504FB7933}"/>
              </a:ext>
            </a:extLst>
          </p:cNvPr>
          <p:cNvSpPr/>
          <p:nvPr/>
        </p:nvSpPr>
        <p:spPr>
          <a:xfrm>
            <a:off x="5825262" y="4760791"/>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Flecha: hacia abajo 21">
            <a:extLst>
              <a:ext uri="{FF2B5EF4-FFF2-40B4-BE49-F238E27FC236}">
                <a16:creationId xmlns:a16="http://schemas.microsoft.com/office/drawing/2014/main" id="{CEC53658-D5C1-4C83-9C80-B33494B914B4}"/>
              </a:ext>
            </a:extLst>
          </p:cNvPr>
          <p:cNvSpPr/>
          <p:nvPr/>
        </p:nvSpPr>
        <p:spPr>
          <a:xfrm>
            <a:off x="1109057" y="5057793"/>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Diagrama de flujo: decisión 22">
            <a:extLst>
              <a:ext uri="{FF2B5EF4-FFF2-40B4-BE49-F238E27FC236}">
                <a16:creationId xmlns:a16="http://schemas.microsoft.com/office/drawing/2014/main" id="{31A33DD0-6386-47E8-B1B7-56BC5AD4F09F}"/>
              </a:ext>
            </a:extLst>
          </p:cNvPr>
          <p:cNvSpPr/>
          <p:nvPr/>
        </p:nvSpPr>
        <p:spPr>
          <a:xfrm>
            <a:off x="442983" y="5421503"/>
            <a:ext cx="1512168" cy="634156"/>
          </a:xfrm>
          <a:prstGeom prst="flowChartDecision">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Existe C.T.</a:t>
            </a:r>
            <a:endParaRPr lang="es-MX" dirty="0">
              <a:solidFill>
                <a:schemeClr val="tx1"/>
              </a:solidFill>
            </a:endParaRPr>
          </a:p>
        </p:txBody>
      </p:sp>
      <p:sp>
        <p:nvSpPr>
          <p:cNvPr id="25" name="CuadroTexto 24">
            <a:extLst>
              <a:ext uri="{FF2B5EF4-FFF2-40B4-BE49-F238E27FC236}">
                <a16:creationId xmlns:a16="http://schemas.microsoft.com/office/drawing/2014/main" id="{15746471-E947-46D7-8B9D-9CF6046FBC18}"/>
              </a:ext>
            </a:extLst>
          </p:cNvPr>
          <p:cNvSpPr txBox="1"/>
          <p:nvPr/>
        </p:nvSpPr>
        <p:spPr>
          <a:xfrm>
            <a:off x="1560133" y="5236308"/>
            <a:ext cx="632964" cy="338554"/>
          </a:xfrm>
          <a:prstGeom prst="rect">
            <a:avLst/>
          </a:prstGeom>
          <a:noFill/>
        </p:spPr>
        <p:txBody>
          <a:bodyPr wrap="square" rtlCol="0">
            <a:spAutoFit/>
          </a:bodyPr>
          <a:lstStyle/>
          <a:p>
            <a:r>
              <a:rPr lang="es-MX" sz="1600" dirty="0"/>
              <a:t>No</a:t>
            </a:r>
          </a:p>
        </p:txBody>
      </p:sp>
      <p:sp>
        <p:nvSpPr>
          <p:cNvPr id="26" name="CuadroTexto 25">
            <a:extLst>
              <a:ext uri="{FF2B5EF4-FFF2-40B4-BE49-F238E27FC236}">
                <a16:creationId xmlns:a16="http://schemas.microsoft.com/office/drawing/2014/main" id="{CFEBD048-C6B2-44E2-844A-4C8D3ACB67E6}"/>
              </a:ext>
            </a:extLst>
          </p:cNvPr>
          <p:cNvSpPr txBox="1"/>
          <p:nvPr/>
        </p:nvSpPr>
        <p:spPr>
          <a:xfrm>
            <a:off x="1611946" y="5982584"/>
            <a:ext cx="632964" cy="338554"/>
          </a:xfrm>
          <a:prstGeom prst="rect">
            <a:avLst/>
          </a:prstGeom>
          <a:noFill/>
        </p:spPr>
        <p:txBody>
          <a:bodyPr wrap="square" rtlCol="0">
            <a:spAutoFit/>
          </a:bodyPr>
          <a:lstStyle/>
          <a:p>
            <a:r>
              <a:rPr lang="es-MX" sz="1600" dirty="0"/>
              <a:t>Si</a:t>
            </a:r>
          </a:p>
        </p:txBody>
      </p:sp>
      <p:sp>
        <p:nvSpPr>
          <p:cNvPr id="27" name="Flecha: hacia abajo 26">
            <a:extLst>
              <a:ext uri="{FF2B5EF4-FFF2-40B4-BE49-F238E27FC236}">
                <a16:creationId xmlns:a16="http://schemas.microsoft.com/office/drawing/2014/main" id="{3901629E-6E5C-4E3E-929F-86D4A8A39A0C}"/>
              </a:ext>
            </a:extLst>
          </p:cNvPr>
          <p:cNvSpPr/>
          <p:nvPr/>
        </p:nvSpPr>
        <p:spPr>
          <a:xfrm rot="16200000">
            <a:off x="2072912" y="5662578"/>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F616CA93-E07E-4F98-A686-9274C4002362}"/>
              </a:ext>
            </a:extLst>
          </p:cNvPr>
          <p:cNvSpPr/>
          <p:nvPr/>
        </p:nvSpPr>
        <p:spPr>
          <a:xfrm>
            <a:off x="2401144" y="5569604"/>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Inserción de testigos   </a:t>
            </a:r>
          </a:p>
        </p:txBody>
      </p:sp>
      <p:sp>
        <p:nvSpPr>
          <p:cNvPr id="36" name="Flecha: hacia abajo 35">
            <a:extLst>
              <a:ext uri="{FF2B5EF4-FFF2-40B4-BE49-F238E27FC236}">
                <a16:creationId xmlns:a16="http://schemas.microsoft.com/office/drawing/2014/main" id="{79534611-17D1-4CE5-8C5A-37EF77D2CB76}"/>
              </a:ext>
            </a:extLst>
          </p:cNvPr>
          <p:cNvSpPr/>
          <p:nvPr/>
        </p:nvSpPr>
        <p:spPr>
          <a:xfrm>
            <a:off x="5825262" y="2589835"/>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Diagrama de flujo: decisión 37">
            <a:extLst>
              <a:ext uri="{FF2B5EF4-FFF2-40B4-BE49-F238E27FC236}">
                <a16:creationId xmlns:a16="http://schemas.microsoft.com/office/drawing/2014/main" id="{847E5263-6EBB-48E8-B7F7-29C18A59E692}"/>
              </a:ext>
            </a:extLst>
          </p:cNvPr>
          <p:cNvSpPr/>
          <p:nvPr/>
        </p:nvSpPr>
        <p:spPr>
          <a:xfrm>
            <a:off x="5159188" y="2953545"/>
            <a:ext cx="1512168" cy="634156"/>
          </a:xfrm>
          <a:prstGeom prst="flowChartDecision">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rPr>
              <a:t>Existen</a:t>
            </a:r>
            <a:endParaRPr lang="es-MX" dirty="0">
              <a:solidFill>
                <a:schemeClr val="tx1"/>
              </a:solidFill>
            </a:endParaRPr>
          </a:p>
        </p:txBody>
      </p:sp>
      <p:sp>
        <p:nvSpPr>
          <p:cNvPr id="45" name="Flecha: hacia abajo 44">
            <a:extLst>
              <a:ext uri="{FF2B5EF4-FFF2-40B4-BE49-F238E27FC236}">
                <a16:creationId xmlns:a16="http://schemas.microsoft.com/office/drawing/2014/main" id="{DD89D3F7-A069-476E-9260-DD080038010E}"/>
              </a:ext>
            </a:extLst>
          </p:cNvPr>
          <p:cNvSpPr/>
          <p:nvPr/>
        </p:nvSpPr>
        <p:spPr>
          <a:xfrm>
            <a:off x="5825262" y="3669625"/>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CuadroTexto 45">
            <a:extLst>
              <a:ext uri="{FF2B5EF4-FFF2-40B4-BE49-F238E27FC236}">
                <a16:creationId xmlns:a16="http://schemas.microsoft.com/office/drawing/2014/main" id="{0EE1277D-F425-4A12-BD44-FA5166553733}"/>
              </a:ext>
            </a:extLst>
          </p:cNvPr>
          <p:cNvSpPr txBox="1"/>
          <p:nvPr/>
        </p:nvSpPr>
        <p:spPr>
          <a:xfrm>
            <a:off x="6351469" y="2820383"/>
            <a:ext cx="632964" cy="338554"/>
          </a:xfrm>
          <a:prstGeom prst="rect">
            <a:avLst/>
          </a:prstGeom>
          <a:noFill/>
        </p:spPr>
        <p:txBody>
          <a:bodyPr wrap="square" rtlCol="0">
            <a:spAutoFit/>
          </a:bodyPr>
          <a:lstStyle/>
          <a:p>
            <a:r>
              <a:rPr lang="es-MX" sz="1600" dirty="0"/>
              <a:t>No</a:t>
            </a:r>
          </a:p>
        </p:txBody>
      </p:sp>
      <p:sp>
        <p:nvSpPr>
          <p:cNvPr id="47" name="CuadroTexto 46">
            <a:extLst>
              <a:ext uri="{FF2B5EF4-FFF2-40B4-BE49-F238E27FC236}">
                <a16:creationId xmlns:a16="http://schemas.microsoft.com/office/drawing/2014/main" id="{C0C9D0DE-267D-41D0-BD89-133E61E93E98}"/>
              </a:ext>
            </a:extLst>
          </p:cNvPr>
          <p:cNvSpPr txBox="1"/>
          <p:nvPr/>
        </p:nvSpPr>
        <p:spPr>
          <a:xfrm>
            <a:off x="6343626" y="3385897"/>
            <a:ext cx="632964" cy="338554"/>
          </a:xfrm>
          <a:prstGeom prst="rect">
            <a:avLst/>
          </a:prstGeom>
          <a:noFill/>
        </p:spPr>
        <p:txBody>
          <a:bodyPr wrap="square" rtlCol="0">
            <a:spAutoFit/>
          </a:bodyPr>
          <a:lstStyle/>
          <a:p>
            <a:r>
              <a:rPr lang="es-MX" sz="1600" dirty="0"/>
              <a:t>Si</a:t>
            </a:r>
          </a:p>
        </p:txBody>
      </p:sp>
      <p:sp>
        <p:nvSpPr>
          <p:cNvPr id="48" name="Flecha: hacia abajo 47">
            <a:extLst>
              <a:ext uri="{FF2B5EF4-FFF2-40B4-BE49-F238E27FC236}">
                <a16:creationId xmlns:a16="http://schemas.microsoft.com/office/drawing/2014/main" id="{8895C7CB-5419-4519-AA75-0AE8A0892448}"/>
              </a:ext>
            </a:extLst>
          </p:cNvPr>
          <p:cNvSpPr/>
          <p:nvPr/>
        </p:nvSpPr>
        <p:spPr>
          <a:xfrm rot="16200000">
            <a:off x="6789117" y="3194620"/>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Rectángulo 48">
            <a:extLst>
              <a:ext uri="{FF2B5EF4-FFF2-40B4-BE49-F238E27FC236}">
                <a16:creationId xmlns:a16="http://schemas.microsoft.com/office/drawing/2014/main" id="{C4E856C6-DA9E-47C3-8628-C72A278B0321}"/>
              </a:ext>
            </a:extLst>
          </p:cNvPr>
          <p:cNvSpPr/>
          <p:nvPr/>
        </p:nvSpPr>
        <p:spPr>
          <a:xfrm>
            <a:off x="7117349" y="3101646"/>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Reportar anomalías y resolver el problema</a:t>
            </a:r>
          </a:p>
        </p:txBody>
      </p:sp>
      <p:sp>
        <p:nvSpPr>
          <p:cNvPr id="50" name="Rectángulo 49">
            <a:extLst>
              <a:ext uri="{FF2B5EF4-FFF2-40B4-BE49-F238E27FC236}">
                <a16:creationId xmlns:a16="http://schemas.microsoft.com/office/drawing/2014/main" id="{A338B46E-D6AF-4370-B030-F27745CC1020}"/>
              </a:ext>
            </a:extLst>
          </p:cNvPr>
          <p:cNvSpPr/>
          <p:nvPr/>
        </p:nvSpPr>
        <p:spPr>
          <a:xfrm>
            <a:off x="5036453" y="4061179"/>
            <a:ext cx="1728192" cy="634155"/>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Aplicación de pintura y rotulado a tapa de registro</a:t>
            </a:r>
          </a:p>
        </p:txBody>
      </p:sp>
      <p:sp>
        <p:nvSpPr>
          <p:cNvPr id="51" name="Rectángulo 50">
            <a:extLst>
              <a:ext uri="{FF2B5EF4-FFF2-40B4-BE49-F238E27FC236}">
                <a16:creationId xmlns:a16="http://schemas.microsoft.com/office/drawing/2014/main" id="{8284B313-F77F-4146-A519-F4B4BC345A0A}"/>
              </a:ext>
            </a:extLst>
          </p:cNvPr>
          <p:cNvSpPr/>
          <p:nvPr/>
        </p:nvSpPr>
        <p:spPr>
          <a:xfrm>
            <a:off x="5051176" y="5156352"/>
            <a:ext cx="1728192" cy="48605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Entrega de trabajo realizado al cliente</a:t>
            </a:r>
          </a:p>
        </p:txBody>
      </p:sp>
      <p:sp>
        <p:nvSpPr>
          <p:cNvPr id="52" name="Flecha: hacia abajo 51">
            <a:extLst>
              <a:ext uri="{FF2B5EF4-FFF2-40B4-BE49-F238E27FC236}">
                <a16:creationId xmlns:a16="http://schemas.microsoft.com/office/drawing/2014/main" id="{FCF3A7F8-5993-4D4F-B51F-0FB39ECC6D0A}"/>
              </a:ext>
            </a:extLst>
          </p:cNvPr>
          <p:cNvSpPr/>
          <p:nvPr/>
        </p:nvSpPr>
        <p:spPr>
          <a:xfrm>
            <a:off x="5825262" y="5701329"/>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Rectángulo 52">
            <a:extLst>
              <a:ext uri="{FF2B5EF4-FFF2-40B4-BE49-F238E27FC236}">
                <a16:creationId xmlns:a16="http://schemas.microsoft.com/office/drawing/2014/main" id="{FD1AB091-021F-4FA3-B977-730CE4674B47}"/>
              </a:ext>
            </a:extLst>
          </p:cNvPr>
          <p:cNvSpPr/>
          <p:nvPr/>
        </p:nvSpPr>
        <p:spPr>
          <a:xfrm>
            <a:off x="7117348" y="2033313"/>
            <a:ext cx="1985077" cy="63264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Llenado de formato AC-FO-OPE-008 y/o AC-FO-OPE-037</a:t>
            </a:r>
          </a:p>
        </p:txBody>
      </p:sp>
      <p:sp>
        <p:nvSpPr>
          <p:cNvPr id="54" name="Flecha: hacia abajo 53">
            <a:extLst>
              <a:ext uri="{FF2B5EF4-FFF2-40B4-BE49-F238E27FC236}">
                <a16:creationId xmlns:a16="http://schemas.microsoft.com/office/drawing/2014/main" id="{A77C35CB-3C0C-44ED-93CC-924452796B9C}"/>
              </a:ext>
            </a:extLst>
          </p:cNvPr>
          <p:cNvSpPr/>
          <p:nvPr/>
        </p:nvSpPr>
        <p:spPr>
          <a:xfrm rot="16200000">
            <a:off x="6835114" y="2179749"/>
            <a:ext cx="232051" cy="282281"/>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Flecha: hacia abajo 54">
            <a:extLst>
              <a:ext uri="{FF2B5EF4-FFF2-40B4-BE49-F238E27FC236}">
                <a16:creationId xmlns:a16="http://schemas.microsoft.com/office/drawing/2014/main" id="{31E90942-3AA2-4CFB-952F-1D7887C9A81E}"/>
              </a:ext>
            </a:extLst>
          </p:cNvPr>
          <p:cNvSpPr/>
          <p:nvPr/>
        </p:nvSpPr>
        <p:spPr>
          <a:xfrm>
            <a:off x="7920372" y="3645024"/>
            <a:ext cx="180020" cy="32609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6" name="Rectángulo 55">
            <a:extLst>
              <a:ext uri="{FF2B5EF4-FFF2-40B4-BE49-F238E27FC236}">
                <a16:creationId xmlns:a16="http://schemas.microsoft.com/office/drawing/2014/main" id="{82048CC6-2CE9-4FFD-A915-4638CCE105DC}"/>
              </a:ext>
            </a:extLst>
          </p:cNvPr>
          <p:cNvSpPr/>
          <p:nvPr/>
        </p:nvSpPr>
        <p:spPr>
          <a:xfrm>
            <a:off x="7018995" y="4023389"/>
            <a:ext cx="1924899" cy="527717"/>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Llenado de formato AC-FO-SHE-006</a:t>
            </a:r>
          </a:p>
        </p:txBody>
      </p:sp>
      <p:sp>
        <p:nvSpPr>
          <p:cNvPr id="57" name="Rectángulo 56">
            <a:extLst>
              <a:ext uri="{FF2B5EF4-FFF2-40B4-BE49-F238E27FC236}">
                <a16:creationId xmlns:a16="http://schemas.microsoft.com/office/drawing/2014/main" id="{4A4D8314-D639-49F3-BD4C-3056FFCF26E6}"/>
              </a:ext>
            </a:extLst>
          </p:cNvPr>
          <p:cNvSpPr/>
          <p:nvPr/>
        </p:nvSpPr>
        <p:spPr>
          <a:xfrm>
            <a:off x="7236296" y="5229200"/>
            <a:ext cx="1464721" cy="527717"/>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1"/>
                </a:solidFill>
              </a:rPr>
              <a:t>Llenado de plan de calidad y recorrido con el cliente</a:t>
            </a:r>
          </a:p>
        </p:txBody>
      </p:sp>
      <p:sp>
        <p:nvSpPr>
          <p:cNvPr id="58" name="Flecha: hacia abajo 57">
            <a:extLst>
              <a:ext uri="{FF2B5EF4-FFF2-40B4-BE49-F238E27FC236}">
                <a16:creationId xmlns:a16="http://schemas.microsoft.com/office/drawing/2014/main" id="{642E3B4A-7434-4E06-BE17-D926A546D6BC}"/>
              </a:ext>
            </a:extLst>
          </p:cNvPr>
          <p:cNvSpPr/>
          <p:nvPr/>
        </p:nvSpPr>
        <p:spPr>
          <a:xfrm rot="16200000">
            <a:off x="6889799" y="5364057"/>
            <a:ext cx="180023" cy="207109"/>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9" name="Flecha: hacia abajo 58">
            <a:extLst>
              <a:ext uri="{FF2B5EF4-FFF2-40B4-BE49-F238E27FC236}">
                <a16:creationId xmlns:a16="http://schemas.microsoft.com/office/drawing/2014/main" id="{F8E54022-409D-42C2-BD78-F4A4FC78FF1E}"/>
              </a:ext>
            </a:extLst>
          </p:cNvPr>
          <p:cNvSpPr/>
          <p:nvPr/>
        </p:nvSpPr>
        <p:spPr>
          <a:xfrm rot="2744673">
            <a:off x="2390085" y="3957308"/>
            <a:ext cx="253621" cy="43619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7020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b="1" dirty="0">
                <a:solidFill>
                  <a:schemeClr val="bg1"/>
                </a:solidFill>
                <a:latin typeface="Century Gothic" panose="020B0502020202020204" pitchFamily="34" charset="0"/>
              </a:rPr>
              <a:t>REVISIÓN Y CONTROL </a:t>
            </a:r>
            <a:br>
              <a:rPr lang="es-MX" b="1" dirty="0">
                <a:solidFill>
                  <a:schemeClr val="bg1"/>
                </a:solidFill>
                <a:latin typeface="Century Gothic" panose="020B0502020202020204" pitchFamily="34" charset="0"/>
              </a:rPr>
            </a:br>
            <a:r>
              <a:rPr lang="es-MX" b="1" dirty="0">
                <a:solidFill>
                  <a:schemeClr val="bg1"/>
                </a:solidFill>
                <a:latin typeface="Century Gothic" panose="020B0502020202020204" pitchFamily="34" charset="0"/>
              </a:rPr>
              <a:t>DE CAMBIOS</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a:extLst>
              <a:ext uri="{FF2B5EF4-FFF2-40B4-BE49-F238E27FC236}">
                <a16:creationId xmlns:a16="http://schemas.microsoft.com/office/drawing/2014/main" id="{AD739E5E-C2DE-4A46-896F-4597B1844E10}"/>
              </a:ext>
            </a:extLst>
          </p:cNvPr>
          <p:cNvGraphicFramePr>
            <a:graphicFrameLocks noGrp="1"/>
          </p:cNvGraphicFramePr>
          <p:nvPr>
            <p:extLst>
              <p:ext uri="{D42A27DB-BD31-4B8C-83A1-F6EECF244321}">
                <p14:modId xmlns:p14="http://schemas.microsoft.com/office/powerpoint/2010/main" val="1878240421"/>
              </p:ext>
            </p:extLst>
          </p:nvPr>
        </p:nvGraphicFramePr>
        <p:xfrm>
          <a:off x="1499343" y="1706666"/>
          <a:ext cx="6063176" cy="2370406"/>
        </p:xfrm>
        <a:graphic>
          <a:graphicData uri="http://schemas.openxmlformats.org/drawingml/2006/table">
            <a:tbl>
              <a:tblPr>
                <a:tableStyleId>{BC89EF96-8CEA-46FF-86C4-4CE0E7609802}</a:tableStyleId>
              </a:tblPr>
              <a:tblGrid>
                <a:gridCol w="1515794">
                  <a:extLst>
                    <a:ext uri="{9D8B030D-6E8A-4147-A177-3AD203B41FA5}">
                      <a16:colId xmlns:a16="http://schemas.microsoft.com/office/drawing/2014/main" val="78279136"/>
                    </a:ext>
                  </a:extLst>
                </a:gridCol>
                <a:gridCol w="1515794">
                  <a:extLst>
                    <a:ext uri="{9D8B030D-6E8A-4147-A177-3AD203B41FA5}">
                      <a16:colId xmlns:a16="http://schemas.microsoft.com/office/drawing/2014/main" val="2479360128"/>
                    </a:ext>
                  </a:extLst>
                </a:gridCol>
                <a:gridCol w="1515794">
                  <a:extLst>
                    <a:ext uri="{9D8B030D-6E8A-4147-A177-3AD203B41FA5}">
                      <a16:colId xmlns:a16="http://schemas.microsoft.com/office/drawing/2014/main" val="937277741"/>
                    </a:ext>
                  </a:extLst>
                </a:gridCol>
                <a:gridCol w="1515794">
                  <a:extLst>
                    <a:ext uri="{9D8B030D-6E8A-4147-A177-3AD203B41FA5}">
                      <a16:colId xmlns:a16="http://schemas.microsoft.com/office/drawing/2014/main" val="4069266620"/>
                    </a:ext>
                  </a:extLst>
                </a:gridCol>
              </a:tblGrid>
              <a:tr h="450166">
                <a:tc>
                  <a:txBody>
                    <a:bodyPr/>
                    <a:lstStyle/>
                    <a:p>
                      <a:pPr algn="ctr"/>
                      <a:r>
                        <a:rPr lang="es-MX" sz="1400" b="1" i="0" dirty="0">
                          <a:solidFill>
                            <a:schemeClr val="bg1"/>
                          </a:solidFill>
                          <a:latin typeface="Century Gothic" panose="020B0502020202020204" pitchFamily="34" charset="0"/>
                          <a:cs typeface="Times New Roman" panose="02020603050405020304" pitchFamily="18" charset="0"/>
                        </a:rPr>
                        <a:t>Concepto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r>
                        <a:rPr lang="es-MX" sz="1400" b="1" i="0" dirty="0">
                          <a:solidFill>
                            <a:schemeClr val="bg1"/>
                          </a:solidFill>
                          <a:latin typeface="Century Gothic" panose="020B0502020202020204" pitchFamily="34" charset="0"/>
                          <a:cs typeface="Times New Roman" panose="02020603050405020304" pitchFamily="18" charset="0"/>
                        </a:rPr>
                        <a:t>Puesto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r>
                        <a:rPr lang="es-MX" sz="1400" b="1" i="0" dirty="0">
                          <a:solidFill>
                            <a:schemeClr val="bg1"/>
                          </a:solidFill>
                          <a:latin typeface="Century Gothic" panose="020B0502020202020204" pitchFamily="34" charset="0"/>
                        </a:rPr>
                        <a:t>Fecha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r>
                        <a:rPr lang="es-MX" sz="1400" b="1" i="0" dirty="0">
                          <a:solidFill>
                            <a:schemeClr val="bg1"/>
                          </a:solidFill>
                          <a:latin typeface="Century Gothic" panose="020B0502020202020204" pitchFamily="34" charset="0"/>
                        </a:rPr>
                        <a:t>Firma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278196251"/>
                  </a:ext>
                </a:extLst>
              </a:tr>
              <a:tr h="450166">
                <a:tc>
                  <a:txBody>
                    <a:bodyPr/>
                    <a:lstStyle/>
                    <a:p>
                      <a:pPr algn="ctr"/>
                      <a:r>
                        <a:rPr lang="es-MX" sz="1200" dirty="0">
                          <a:latin typeface="Century Gothic" panose="020B0502020202020204" pitchFamily="34" charset="0"/>
                        </a:rPr>
                        <a:t>Elaborado por : Omar Pulido/ Jesús Márquez</a:t>
                      </a:r>
                      <a:endParaRPr lang="es-MX" sz="1200" i="1" dirty="0">
                        <a:latin typeface="Century Gothic" panose="020B0502020202020204" pitchFamily="34" charset="0"/>
                        <a:cs typeface="Times New Roman" panose="02020603050405020304" pitchFamily="18" charset="0"/>
                      </a:endParaRPr>
                    </a:p>
                  </a:txBody>
                  <a:tcPr anchor="ctr">
                    <a:lnT w="12700" cap="flat" cmpd="sng" algn="ctr">
                      <a:noFill/>
                      <a:prstDash val="solid"/>
                      <a:round/>
                      <a:headEnd type="none" w="med" len="med"/>
                      <a:tailEnd type="none" w="med" len="med"/>
                    </a:lnT>
                  </a:tcPr>
                </a:tc>
                <a:tc>
                  <a:txBody>
                    <a:bodyPr/>
                    <a:lstStyle/>
                    <a:p>
                      <a:pPr marL="0" algn="ctr" defTabSz="914400" rtl="0" eaLnBrk="1" latinLnBrk="0" hangingPunct="1"/>
                      <a:r>
                        <a:rPr lang="es-MX" sz="1200" kern="1200" dirty="0">
                          <a:solidFill>
                            <a:schemeClr val="tx1"/>
                          </a:solidFill>
                          <a:latin typeface="Century Gothic" panose="020B0502020202020204" pitchFamily="34" charset="0"/>
                          <a:ea typeface="+mn-ea"/>
                          <a:cs typeface="+mn-cs"/>
                        </a:rPr>
                        <a:t>Responsable de servicio/ Técnico</a:t>
                      </a:r>
                    </a:p>
                  </a:txBody>
                  <a:tcPr anchor="ctr">
                    <a:lnT w="12700" cap="flat" cmpd="sng" algn="ctr">
                      <a:noFill/>
                      <a:prstDash val="solid"/>
                      <a:round/>
                      <a:headEnd type="none" w="med" len="med"/>
                      <a:tailEnd type="none" w="med" len="med"/>
                    </a:lnT>
                  </a:tcPr>
                </a:tc>
                <a:tc>
                  <a:txBody>
                    <a:bodyPr/>
                    <a:lstStyle/>
                    <a:p>
                      <a:pPr marL="0" algn="ctr" defTabSz="914400" rtl="0" eaLnBrk="1" latinLnBrk="0" hangingPunct="1"/>
                      <a:endParaRPr lang="es-MX" sz="1400" kern="1200" dirty="0">
                        <a:solidFill>
                          <a:schemeClr val="tx1"/>
                        </a:solidFill>
                        <a:latin typeface="Century Gothic" panose="020B0502020202020204" pitchFamily="34" charset="0"/>
                        <a:ea typeface="+mn-ea"/>
                        <a:cs typeface="+mn-cs"/>
                      </a:endParaRPr>
                    </a:p>
                  </a:txBody>
                  <a:tcPr anchor="ctr">
                    <a:lnT w="12700" cap="flat" cmpd="sng" algn="ctr">
                      <a:noFill/>
                      <a:prstDash val="solid"/>
                      <a:round/>
                      <a:headEnd type="none" w="med" len="med"/>
                      <a:tailEnd type="none" w="med" len="med"/>
                    </a:lnT>
                  </a:tcPr>
                </a:tc>
                <a:tc>
                  <a:txBody>
                    <a:bodyPr/>
                    <a:lstStyle/>
                    <a:p>
                      <a:pPr algn="ctr"/>
                      <a:endParaRPr lang="es-MX" dirty="0">
                        <a:latin typeface="Century Gothic" panose="020B0502020202020204" pitchFamily="34" charset="0"/>
                      </a:endParaRP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2578696718"/>
                  </a:ext>
                </a:extLst>
              </a:tr>
              <a:tr h="450167">
                <a:tc>
                  <a:txBody>
                    <a:bodyPr/>
                    <a:lstStyle/>
                    <a:p>
                      <a:pPr algn="ctr"/>
                      <a:r>
                        <a:rPr lang="es-MX" sz="1200" dirty="0">
                          <a:latin typeface="Century Gothic" panose="020B0502020202020204" pitchFamily="34" charset="0"/>
                        </a:rPr>
                        <a:t>Revisado por: Lic. Sara Karen Chávez</a:t>
                      </a:r>
                      <a:endParaRPr lang="es-MX" sz="1200" i="1" dirty="0">
                        <a:latin typeface="Century Gothic" panose="020B0502020202020204" pitchFamily="34" charset="0"/>
                        <a:cs typeface="Times New Roman" panose="02020603050405020304" pitchFamily="18" charset="0"/>
                      </a:endParaRPr>
                    </a:p>
                  </a:txBody>
                  <a:tcPr anchor="ctr"/>
                </a:tc>
                <a:tc>
                  <a:txBody>
                    <a:bodyPr/>
                    <a:lstStyle/>
                    <a:p>
                      <a:pPr algn="ctr"/>
                      <a:r>
                        <a:rPr lang="es-MX" sz="1200" dirty="0">
                          <a:latin typeface="Century Gothic" panose="020B0502020202020204" pitchFamily="34" charset="0"/>
                        </a:rPr>
                        <a:t>Gerente de calidad </a:t>
                      </a:r>
                      <a:endParaRPr lang="es-MX" sz="1200" i="1" dirty="0">
                        <a:latin typeface="Century Gothic" panose="020B0502020202020204" pitchFamily="34" charset="0"/>
                        <a:cs typeface="Times New Roman" panose="02020603050405020304" pitchFamily="18" charset="0"/>
                      </a:endParaRPr>
                    </a:p>
                  </a:txBody>
                  <a:tcPr anchor="ctr"/>
                </a:tc>
                <a:tc>
                  <a:txBody>
                    <a:bodyPr/>
                    <a:lstStyle/>
                    <a:p>
                      <a:pPr algn="ctr"/>
                      <a:endParaRPr lang="es-MX" sz="1400" dirty="0">
                        <a:latin typeface="Century Gothic" panose="020B0502020202020204" pitchFamily="34" charset="0"/>
                      </a:endParaRPr>
                    </a:p>
                  </a:txBody>
                  <a:tcPr anchor="ctr"/>
                </a:tc>
                <a:tc>
                  <a:txBody>
                    <a:bodyPr/>
                    <a:lstStyle/>
                    <a:p>
                      <a:pPr algn="ctr"/>
                      <a:endParaRPr lang="es-MX" dirty="0">
                        <a:latin typeface="Century Gothic" panose="020B0502020202020204" pitchFamily="34" charset="0"/>
                      </a:endParaRPr>
                    </a:p>
                  </a:txBody>
                  <a:tcPr anchor="ctr"/>
                </a:tc>
                <a:extLst>
                  <a:ext uri="{0D108BD9-81ED-4DB2-BD59-A6C34878D82A}">
                    <a16:rowId xmlns:a16="http://schemas.microsoft.com/office/drawing/2014/main" val="1509894888"/>
                  </a:ext>
                </a:extLst>
              </a:tr>
              <a:tr h="450166">
                <a:tc>
                  <a:txBody>
                    <a:bodyPr/>
                    <a:lstStyle/>
                    <a:p>
                      <a:pPr algn="ctr"/>
                      <a:r>
                        <a:rPr lang="es-MX" sz="1200" dirty="0">
                          <a:latin typeface="Century Gothic" panose="020B0502020202020204" pitchFamily="34" charset="0"/>
                        </a:rPr>
                        <a:t>Aprobado: Ing. José Antonio Carlin Cantú </a:t>
                      </a:r>
                      <a:endParaRPr lang="es-MX" sz="1200" dirty="0">
                        <a:latin typeface="Century Gothic" panose="020B0502020202020204" pitchFamily="34" charset="0"/>
                        <a:cs typeface="Times New Roman" panose="02020603050405020304" pitchFamily="18" charset="0"/>
                      </a:endParaRPr>
                    </a:p>
                  </a:txBody>
                  <a:tcPr anchor="ctr"/>
                </a:tc>
                <a:tc>
                  <a:txBody>
                    <a:bodyPr/>
                    <a:lstStyle/>
                    <a:p>
                      <a:pPr algn="ctr"/>
                      <a:r>
                        <a:rPr lang="es-MX" dirty="0">
                          <a:latin typeface="Century Gothic" panose="020B0502020202020204" pitchFamily="34" charset="0"/>
                        </a:rPr>
                        <a:t> </a:t>
                      </a:r>
                      <a:r>
                        <a:rPr lang="es-MX" sz="1200" dirty="0">
                          <a:latin typeface="Century Gothic" panose="020B0502020202020204" pitchFamily="34" charset="0"/>
                        </a:rPr>
                        <a:t>Dirección de ingeniería</a:t>
                      </a:r>
                      <a:endParaRPr lang="es-MX" sz="1200" dirty="0">
                        <a:latin typeface="Century Gothic" panose="020B0502020202020204" pitchFamily="34" charset="0"/>
                        <a:cs typeface="Times New Roman" panose="02020603050405020304" pitchFamily="18" charset="0"/>
                      </a:endParaRPr>
                    </a:p>
                  </a:txBody>
                  <a:tcPr anchor="ctr"/>
                </a:tc>
                <a:tc>
                  <a:txBody>
                    <a:bodyPr/>
                    <a:lstStyle/>
                    <a:p>
                      <a:pPr algn="ctr"/>
                      <a:endParaRPr lang="es-MX" dirty="0">
                        <a:latin typeface="Century Gothic" panose="020B0502020202020204" pitchFamily="34" charset="0"/>
                      </a:endParaRPr>
                    </a:p>
                  </a:txBody>
                  <a:tcPr anchor="ctr"/>
                </a:tc>
                <a:tc>
                  <a:txBody>
                    <a:bodyPr/>
                    <a:lstStyle/>
                    <a:p>
                      <a:pPr algn="ctr"/>
                      <a:endParaRPr lang="es-MX" dirty="0">
                        <a:latin typeface="Century Gothic" panose="020B0502020202020204" pitchFamily="34" charset="0"/>
                      </a:endParaRPr>
                    </a:p>
                  </a:txBody>
                  <a:tcPr anchor="ctr"/>
                </a:tc>
                <a:extLst>
                  <a:ext uri="{0D108BD9-81ED-4DB2-BD59-A6C34878D82A}">
                    <a16:rowId xmlns:a16="http://schemas.microsoft.com/office/drawing/2014/main" val="181872682"/>
                  </a:ext>
                </a:extLst>
              </a:tr>
            </a:tbl>
          </a:graphicData>
        </a:graphic>
      </p:graphicFrame>
      <p:graphicFrame>
        <p:nvGraphicFramePr>
          <p:cNvPr id="12" name="Tabla 10">
            <a:extLst>
              <a:ext uri="{FF2B5EF4-FFF2-40B4-BE49-F238E27FC236}">
                <a16:creationId xmlns:a16="http://schemas.microsoft.com/office/drawing/2014/main" id="{F4BD4E5E-EB4E-4D23-A586-D2DB51A99961}"/>
              </a:ext>
            </a:extLst>
          </p:cNvPr>
          <p:cNvGraphicFramePr>
            <a:graphicFrameLocks noGrp="1"/>
          </p:cNvGraphicFramePr>
          <p:nvPr>
            <p:extLst>
              <p:ext uri="{D42A27DB-BD31-4B8C-83A1-F6EECF244321}">
                <p14:modId xmlns:p14="http://schemas.microsoft.com/office/powerpoint/2010/main" val="1648507053"/>
              </p:ext>
            </p:extLst>
          </p:nvPr>
        </p:nvGraphicFramePr>
        <p:xfrm>
          <a:off x="1499343" y="4102157"/>
          <a:ext cx="6063176" cy="1425526"/>
        </p:xfrm>
        <a:graphic>
          <a:graphicData uri="http://schemas.openxmlformats.org/drawingml/2006/table">
            <a:tbl>
              <a:tblPr>
                <a:tableStyleId>{BC89EF96-8CEA-46FF-86C4-4CE0E7609802}</a:tableStyleId>
              </a:tblPr>
              <a:tblGrid>
                <a:gridCol w="1515794">
                  <a:extLst>
                    <a:ext uri="{9D8B030D-6E8A-4147-A177-3AD203B41FA5}">
                      <a16:colId xmlns:a16="http://schemas.microsoft.com/office/drawing/2014/main" val="78279136"/>
                    </a:ext>
                  </a:extLst>
                </a:gridCol>
                <a:gridCol w="1515794">
                  <a:extLst>
                    <a:ext uri="{9D8B030D-6E8A-4147-A177-3AD203B41FA5}">
                      <a16:colId xmlns:a16="http://schemas.microsoft.com/office/drawing/2014/main" val="2479360128"/>
                    </a:ext>
                  </a:extLst>
                </a:gridCol>
                <a:gridCol w="1515794">
                  <a:extLst>
                    <a:ext uri="{9D8B030D-6E8A-4147-A177-3AD203B41FA5}">
                      <a16:colId xmlns:a16="http://schemas.microsoft.com/office/drawing/2014/main" val="937277741"/>
                    </a:ext>
                  </a:extLst>
                </a:gridCol>
                <a:gridCol w="1515794">
                  <a:extLst>
                    <a:ext uri="{9D8B030D-6E8A-4147-A177-3AD203B41FA5}">
                      <a16:colId xmlns:a16="http://schemas.microsoft.com/office/drawing/2014/main" val="4069266620"/>
                    </a:ext>
                  </a:extLst>
                </a:gridCol>
              </a:tblGrid>
              <a:tr h="450166">
                <a:tc gridSpan="4">
                  <a:txBody>
                    <a:bodyPr/>
                    <a:lstStyle/>
                    <a:p>
                      <a:pPr algn="ctr"/>
                      <a:r>
                        <a:rPr lang="es-MX" sz="1400" b="1" i="0" dirty="0">
                          <a:solidFill>
                            <a:schemeClr val="bg1"/>
                          </a:solidFill>
                          <a:latin typeface="Century Gothic" panose="020B0502020202020204" pitchFamily="34" charset="0"/>
                          <a:cs typeface="Times New Roman" panose="02020603050405020304" pitchFamily="18" charset="0"/>
                        </a:rPr>
                        <a:t>Control de cambios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p>
                      <a:pPr algn="ctr"/>
                      <a:endParaRPr lang="es-MX" sz="1400" b="1" i="0" dirty="0">
                        <a:solidFill>
                          <a:schemeClr val="bg1"/>
                        </a:solidFill>
                        <a:latin typeface="Century Gothic" panose="020B0502020202020204" pitchFamily="34"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p>
                      <a:pPr algn="ctr"/>
                      <a:endParaRPr lang="es-MX" sz="1400" b="1" i="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hMerge="1">
                  <a:txBody>
                    <a:bodyPr/>
                    <a:lstStyle/>
                    <a:p>
                      <a:pPr algn="ctr"/>
                      <a:endParaRPr lang="es-MX" sz="1400" b="1" i="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278196251"/>
                  </a:ext>
                </a:extLst>
              </a:tr>
              <a:tr h="450166">
                <a:tc>
                  <a:txBody>
                    <a:bodyPr/>
                    <a:lstStyle/>
                    <a:p>
                      <a:pPr algn="ctr"/>
                      <a:r>
                        <a:rPr lang="es-MX" sz="1400" b="1" i="0" dirty="0">
                          <a:solidFill>
                            <a:schemeClr val="tx1">
                              <a:lumMod val="50000"/>
                              <a:lumOff val="50000"/>
                            </a:schemeClr>
                          </a:solidFill>
                          <a:latin typeface="Century Gothic" panose="020B0502020202020204" pitchFamily="34" charset="0"/>
                        </a:rPr>
                        <a:t>Revisión Núm.</a:t>
                      </a:r>
                    </a:p>
                  </a:txBody>
                  <a:tcPr anchor="ctr">
                    <a:lnT w="12700" cap="flat" cmpd="sng" algn="ctr">
                      <a:noFill/>
                      <a:prstDash val="solid"/>
                      <a:round/>
                      <a:headEnd type="none" w="med" len="med"/>
                      <a:tailEnd type="none" w="med" len="med"/>
                    </a:lnT>
                  </a:tcPr>
                </a:tc>
                <a:tc>
                  <a:txBody>
                    <a:bodyPr/>
                    <a:lstStyle/>
                    <a:p>
                      <a:pPr algn="ctr"/>
                      <a:r>
                        <a:rPr lang="es-MX" sz="1400" b="1" i="0" dirty="0">
                          <a:solidFill>
                            <a:schemeClr val="tx1">
                              <a:lumMod val="50000"/>
                              <a:lumOff val="50000"/>
                            </a:schemeClr>
                          </a:solidFill>
                          <a:latin typeface="Century Gothic" panose="020B0502020202020204" pitchFamily="34" charset="0"/>
                        </a:rPr>
                        <a:t>Aspecto Cambiado</a:t>
                      </a:r>
                    </a:p>
                  </a:txBody>
                  <a:tcPr anchor="ctr">
                    <a:lnT w="12700" cap="flat" cmpd="sng" algn="ctr">
                      <a:noFill/>
                      <a:prstDash val="solid"/>
                      <a:round/>
                      <a:headEnd type="none" w="med" len="med"/>
                      <a:tailEnd type="none" w="med" len="med"/>
                    </a:lnT>
                  </a:tcPr>
                </a:tc>
                <a:tc>
                  <a:txBody>
                    <a:bodyPr/>
                    <a:lstStyle/>
                    <a:p>
                      <a:pPr algn="ctr"/>
                      <a:r>
                        <a:rPr lang="es-MX" sz="1400" b="1" i="0" dirty="0">
                          <a:solidFill>
                            <a:schemeClr val="tx1">
                              <a:lumMod val="50000"/>
                              <a:lumOff val="50000"/>
                            </a:schemeClr>
                          </a:solidFill>
                          <a:latin typeface="Century Gothic" panose="020B0502020202020204" pitchFamily="34" charset="0"/>
                        </a:rPr>
                        <a:t>Realizo el cambio</a:t>
                      </a:r>
                    </a:p>
                  </a:txBody>
                  <a:tcPr anchor="ctr">
                    <a:lnT w="12700" cap="flat" cmpd="sng" algn="ctr">
                      <a:noFill/>
                      <a:prstDash val="solid"/>
                      <a:round/>
                      <a:headEnd type="none" w="med" len="med"/>
                      <a:tailEnd type="none" w="med" len="med"/>
                    </a:lnT>
                  </a:tcPr>
                </a:tc>
                <a:tc>
                  <a:txBody>
                    <a:bodyPr/>
                    <a:lstStyle/>
                    <a:p>
                      <a:pPr algn="ctr"/>
                      <a:r>
                        <a:rPr lang="es-MX" sz="1400" b="1" i="0" dirty="0">
                          <a:solidFill>
                            <a:schemeClr val="tx1">
                              <a:lumMod val="50000"/>
                              <a:lumOff val="50000"/>
                            </a:schemeClr>
                          </a:solidFill>
                          <a:latin typeface="Century Gothic" panose="020B0502020202020204" pitchFamily="34" charset="0"/>
                        </a:rPr>
                        <a:t>Fecha</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2578696718"/>
                  </a:ext>
                </a:extLst>
              </a:tr>
              <a:tr h="450167">
                <a:tc>
                  <a:txBody>
                    <a:bodyPr/>
                    <a:lstStyle/>
                    <a:p>
                      <a:pPr algn="ctr"/>
                      <a:endParaRPr lang="es-MX" b="0" dirty="0">
                        <a:latin typeface="Century Gothic" panose="020B0502020202020204" pitchFamily="34" charset="0"/>
                        <a:cs typeface="Times New Roman" panose="02020603050405020304" pitchFamily="18" charset="0"/>
                      </a:endParaRPr>
                    </a:p>
                  </a:txBody>
                  <a:tcPr anchor="ctr"/>
                </a:tc>
                <a:tc>
                  <a:txBody>
                    <a:bodyPr/>
                    <a:lstStyle/>
                    <a:p>
                      <a:pPr algn="ctr"/>
                      <a:r>
                        <a:rPr lang="es-MX" sz="1200" b="0" dirty="0">
                          <a:latin typeface="Century Gothic" panose="020B0502020202020204" pitchFamily="34" charset="0"/>
                          <a:cs typeface="Times New Roman" panose="02020603050405020304" pitchFamily="18" charset="0"/>
                        </a:rPr>
                        <a:t>Codificación del  documento</a:t>
                      </a:r>
                    </a:p>
                  </a:txBody>
                  <a:tcPr anchor="ctr"/>
                </a:tc>
                <a:tc>
                  <a:txBody>
                    <a:bodyPr/>
                    <a:lstStyle/>
                    <a:p>
                      <a:pPr algn="ctr"/>
                      <a:endParaRPr lang="es-MX" sz="1200" b="0" dirty="0">
                        <a:latin typeface="Century Gothic" panose="020B0502020202020204" pitchFamily="34" charset="0"/>
                        <a:cs typeface="Times New Roman" panose="02020603050405020304" pitchFamily="18" charset="0"/>
                      </a:endParaRPr>
                    </a:p>
                  </a:txBody>
                  <a:tcPr anchor="ctr"/>
                </a:tc>
                <a:tc>
                  <a:txBody>
                    <a:bodyPr/>
                    <a:lstStyle/>
                    <a:p>
                      <a:pPr algn="ctr"/>
                      <a:endParaRPr lang="es-MX" sz="1100" b="0" dirty="0">
                        <a:latin typeface="Century Gothic" panose="020B0502020202020204" pitchFamily="34" charset="0"/>
                        <a:cs typeface="Times New Roman" panose="02020603050405020304" pitchFamily="18" charset="0"/>
                      </a:endParaRPr>
                    </a:p>
                  </a:txBody>
                  <a:tcPr anchor="ctr"/>
                </a:tc>
                <a:extLst>
                  <a:ext uri="{0D108BD9-81ED-4DB2-BD59-A6C34878D82A}">
                    <a16:rowId xmlns:a16="http://schemas.microsoft.com/office/drawing/2014/main" val="1509894888"/>
                  </a:ext>
                </a:extLst>
              </a:tr>
            </a:tbl>
          </a:graphicData>
        </a:graphic>
      </p:graphicFrame>
    </p:spTree>
    <p:extLst>
      <p:ext uri="{BB962C8B-B14F-4D97-AF65-F5344CB8AC3E}">
        <p14:creationId xmlns:p14="http://schemas.microsoft.com/office/powerpoint/2010/main" val="144851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4000" b="1" dirty="0">
                <a:solidFill>
                  <a:schemeClr val="bg1"/>
                </a:solidFill>
                <a:latin typeface="Century Gothic" panose="020B0502020202020204" pitchFamily="34" charset="0"/>
              </a:rPr>
              <a:t>TIPOS DE ELECTRODOS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5D69086-E34D-169F-52B1-7FA93E9BBB57}"/>
              </a:ext>
            </a:extLst>
          </p:cNvPr>
          <p:cNvSpPr txBox="1"/>
          <p:nvPr/>
        </p:nvSpPr>
        <p:spPr>
          <a:xfrm>
            <a:off x="2928282" y="6093295"/>
            <a:ext cx="3287435" cy="369332"/>
          </a:xfrm>
          <a:prstGeom prst="rect">
            <a:avLst/>
          </a:prstGeom>
          <a:noFill/>
        </p:spPr>
        <p:txBody>
          <a:bodyPr wrap="square" rtlCol="0">
            <a:spAutoFit/>
          </a:bodyPr>
          <a:lstStyle/>
          <a:p>
            <a:r>
              <a:rPr lang="es-MX" b="1" dirty="0">
                <a:latin typeface="Century Gothic" panose="020B0502020202020204" pitchFamily="34" charset="0"/>
              </a:rPr>
              <a:t>ELECTRODO TIPO REHILETE</a:t>
            </a:r>
            <a:endParaRPr lang="en-US" b="1" dirty="0">
              <a:latin typeface="Century Gothic" panose="020B0502020202020204" pitchFamily="34" charset="0"/>
            </a:endParaRPr>
          </a:p>
        </p:txBody>
      </p:sp>
      <p:pic>
        <p:nvPicPr>
          <p:cNvPr id="6" name="Imagen 5">
            <a:extLst>
              <a:ext uri="{FF2B5EF4-FFF2-40B4-BE49-F238E27FC236}">
                <a16:creationId xmlns:a16="http://schemas.microsoft.com/office/drawing/2014/main" id="{2E43F70F-18EC-4BCD-8AFE-C6DA997AD2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8282" y="1632041"/>
            <a:ext cx="3287435" cy="4299238"/>
          </a:xfrm>
          <a:prstGeom prst="rect">
            <a:avLst/>
          </a:prstGeom>
        </p:spPr>
      </p:pic>
    </p:spTree>
    <p:extLst>
      <p:ext uri="{BB962C8B-B14F-4D97-AF65-F5344CB8AC3E}">
        <p14:creationId xmlns:p14="http://schemas.microsoft.com/office/powerpoint/2010/main" val="332639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COMPONENTES/CONECTORES </a:t>
            </a:r>
            <a:br>
              <a:rPr lang="es-MX" sz="3200" b="1" dirty="0">
                <a:solidFill>
                  <a:schemeClr val="bg1"/>
                </a:solidFill>
                <a:latin typeface="Century Gothic" panose="020B0502020202020204" pitchFamily="34" charset="0"/>
              </a:rPr>
            </a:br>
            <a:r>
              <a:rPr lang="es-MX" sz="3200" b="1" dirty="0">
                <a:solidFill>
                  <a:schemeClr val="bg1"/>
                </a:solidFill>
                <a:latin typeface="Century Gothic" panose="020B0502020202020204" pitchFamily="34" charset="0"/>
              </a:rPr>
              <a:t>MÁS COMUNES EN SERVICIOS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4408" y="373594"/>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81" y="332656"/>
            <a:ext cx="930027" cy="7662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A2053EF-6DEB-4643-A881-33A717FF696B}"/>
              </a:ext>
            </a:extLst>
          </p:cNvPr>
          <p:cNvPicPr>
            <a:picLocks noChangeAspect="1"/>
          </p:cNvPicPr>
          <p:nvPr/>
        </p:nvPicPr>
        <p:blipFill rotWithShape="1">
          <a:blip r:embed="rId4"/>
          <a:srcRect l="15981" t="15825" r="20093" b="17814"/>
          <a:stretch/>
        </p:blipFill>
        <p:spPr>
          <a:xfrm>
            <a:off x="139162" y="2071053"/>
            <a:ext cx="1834115" cy="1872150"/>
          </a:xfrm>
          <a:prstGeom prst="rect">
            <a:avLst/>
          </a:prstGeom>
        </p:spPr>
      </p:pic>
      <p:sp>
        <p:nvSpPr>
          <p:cNvPr id="5" name="Rectángulo 4">
            <a:extLst>
              <a:ext uri="{FF2B5EF4-FFF2-40B4-BE49-F238E27FC236}">
                <a16:creationId xmlns:a16="http://schemas.microsoft.com/office/drawing/2014/main" id="{3A66EAF4-AACE-495E-B2D4-2E7DFF5C81F1}"/>
              </a:ext>
            </a:extLst>
          </p:cNvPr>
          <p:cNvSpPr/>
          <p:nvPr/>
        </p:nvSpPr>
        <p:spPr>
          <a:xfrm>
            <a:off x="296267" y="4115950"/>
            <a:ext cx="1872208" cy="1113249"/>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tipo gar de cable cal. 2-4/0 a varilla de 5/8” o ¾”</a:t>
            </a:r>
          </a:p>
        </p:txBody>
      </p:sp>
      <p:pic>
        <p:nvPicPr>
          <p:cNvPr id="7" name="Imagen 6">
            <a:extLst>
              <a:ext uri="{FF2B5EF4-FFF2-40B4-BE49-F238E27FC236}">
                <a16:creationId xmlns:a16="http://schemas.microsoft.com/office/drawing/2014/main" id="{A9250888-3605-4EF0-891F-7C6F714112F6}"/>
              </a:ext>
            </a:extLst>
          </p:cNvPr>
          <p:cNvPicPr>
            <a:picLocks noChangeAspect="1"/>
          </p:cNvPicPr>
          <p:nvPr/>
        </p:nvPicPr>
        <p:blipFill>
          <a:blip r:embed="rId5"/>
          <a:stretch>
            <a:fillRect/>
          </a:stretch>
        </p:blipFill>
        <p:spPr>
          <a:xfrm>
            <a:off x="2699792" y="1988840"/>
            <a:ext cx="1440161" cy="2174999"/>
          </a:xfrm>
          <a:prstGeom prst="rect">
            <a:avLst/>
          </a:prstGeom>
        </p:spPr>
      </p:pic>
      <p:sp>
        <p:nvSpPr>
          <p:cNvPr id="10" name="Rectángulo 9">
            <a:extLst>
              <a:ext uri="{FF2B5EF4-FFF2-40B4-BE49-F238E27FC236}">
                <a16:creationId xmlns:a16="http://schemas.microsoft.com/office/drawing/2014/main" id="{F01215D7-57A9-40F1-8E69-2783116EE399}"/>
              </a:ext>
            </a:extLst>
          </p:cNvPr>
          <p:cNvSpPr/>
          <p:nvPr/>
        </p:nvSpPr>
        <p:spPr>
          <a:xfrm>
            <a:off x="2497282" y="4115949"/>
            <a:ext cx="1858693" cy="1113249"/>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KS29</a:t>
            </a:r>
          </a:p>
        </p:txBody>
      </p:sp>
      <p:pic>
        <p:nvPicPr>
          <p:cNvPr id="12" name="Imagen 11">
            <a:extLst>
              <a:ext uri="{FF2B5EF4-FFF2-40B4-BE49-F238E27FC236}">
                <a16:creationId xmlns:a16="http://schemas.microsoft.com/office/drawing/2014/main" id="{D5307FF5-A067-4C99-BF74-C8354278D093}"/>
              </a:ext>
            </a:extLst>
          </p:cNvPr>
          <p:cNvPicPr>
            <a:picLocks noChangeAspect="1"/>
          </p:cNvPicPr>
          <p:nvPr/>
        </p:nvPicPr>
        <p:blipFill rotWithShape="1">
          <a:blip r:embed="rId6"/>
          <a:srcRect l="32690" t="27808" r="37070" b="30104"/>
          <a:stretch/>
        </p:blipFill>
        <p:spPr>
          <a:xfrm>
            <a:off x="4866468" y="2214921"/>
            <a:ext cx="1440161" cy="1872150"/>
          </a:xfrm>
          <a:prstGeom prst="rect">
            <a:avLst/>
          </a:prstGeom>
        </p:spPr>
      </p:pic>
      <p:pic>
        <p:nvPicPr>
          <p:cNvPr id="13" name="Imagen 12">
            <a:extLst>
              <a:ext uri="{FF2B5EF4-FFF2-40B4-BE49-F238E27FC236}">
                <a16:creationId xmlns:a16="http://schemas.microsoft.com/office/drawing/2014/main" id="{5A8F4E1B-92E0-43D3-9B1D-A0A4DB0B2BC0}"/>
              </a:ext>
            </a:extLst>
          </p:cNvPr>
          <p:cNvPicPr>
            <a:picLocks noChangeAspect="1"/>
          </p:cNvPicPr>
          <p:nvPr/>
        </p:nvPicPr>
        <p:blipFill rotWithShape="1">
          <a:blip r:embed="rId7"/>
          <a:srcRect l="22757" t="26162" r="27298" b="26162"/>
          <a:stretch/>
        </p:blipFill>
        <p:spPr>
          <a:xfrm>
            <a:off x="6646718" y="2138153"/>
            <a:ext cx="2122145" cy="2025686"/>
          </a:xfrm>
          <a:prstGeom prst="rect">
            <a:avLst/>
          </a:prstGeom>
        </p:spPr>
      </p:pic>
      <p:sp>
        <p:nvSpPr>
          <p:cNvPr id="17" name="Rectángulo 16">
            <a:extLst>
              <a:ext uri="{FF2B5EF4-FFF2-40B4-BE49-F238E27FC236}">
                <a16:creationId xmlns:a16="http://schemas.microsoft.com/office/drawing/2014/main" id="{D0B85159-F5BB-49EA-91E3-1BC1D3CC0C7A}"/>
              </a:ext>
            </a:extLst>
          </p:cNvPr>
          <p:cNvSpPr/>
          <p:nvPr/>
        </p:nvSpPr>
        <p:spPr>
          <a:xfrm>
            <a:off x="6862740" y="4087071"/>
            <a:ext cx="2066836" cy="1142127"/>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tipo lengüeta</a:t>
            </a:r>
          </a:p>
        </p:txBody>
      </p:sp>
      <p:sp>
        <p:nvSpPr>
          <p:cNvPr id="18" name="Rectángulo 17">
            <a:extLst>
              <a:ext uri="{FF2B5EF4-FFF2-40B4-BE49-F238E27FC236}">
                <a16:creationId xmlns:a16="http://schemas.microsoft.com/office/drawing/2014/main" id="{042B31D4-51C7-456D-8768-6286E302C889}"/>
              </a:ext>
            </a:extLst>
          </p:cNvPr>
          <p:cNvSpPr/>
          <p:nvPr/>
        </p:nvSpPr>
        <p:spPr>
          <a:xfrm>
            <a:off x="4671270" y="4115949"/>
            <a:ext cx="1936334" cy="1113249"/>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tipo ojillo</a:t>
            </a:r>
          </a:p>
        </p:txBody>
      </p:sp>
    </p:spTree>
    <p:extLst>
      <p:ext uri="{BB962C8B-B14F-4D97-AF65-F5344CB8AC3E}">
        <p14:creationId xmlns:p14="http://schemas.microsoft.com/office/powerpoint/2010/main" val="310629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0"/>
            <a:ext cx="9144000" cy="1470025"/>
          </a:xfrm>
          <a:solidFill>
            <a:schemeClr val="accent1"/>
          </a:solidFill>
        </p:spPr>
        <p:txBody>
          <a:bodyPr>
            <a:noAutofit/>
          </a:bodyPr>
          <a:lstStyle/>
          <a:p>
            <a:r>
              <a:rPr lang="es-MX" sz="3200" b="1" dirty="0">
                <a:solidFill>
                  <a:schemeClr val="bg1"/>
                </a:solidFill>
                <a:latin typeface="Century Gothic" panose="020B0502020202020204" pitchFamily="34" charset="0"/>
              </a:rPr>
              <a:t>IDENTIFICACIÓN DE COMPONENTES/CONECTORES </a:t>
            </a:r>
            <a:br>
              <a:rPr lang="es-MX" sz="3200" b="1" dirty="0">
                <a:solidFill>
                  <a:schemeClr val="bg1"/>
                </a:solidFill>
                <a:latin typeface="Century Gothic" panose="020B0502020202020204" pitchFamily="34" charset="0"/>
              </a:rPr>
            </a:br>
            <a:r>
              <a:rPr lang="es-MX" sz="3200" b="1" dirty="0">
                <a:solidFill>
                  <a:schemeClr val="bg1"/>
                </a:solidFill>
                <a:latin typeface="Century Gothic" panose="020B0502020202020204" pitchFamily="34" charset="0"/>
              </a:rPr>
              <a:t>MÁS COMUNES EN SERVICIOS  </a:t>
            </a:r>
          </a:p>
        </p:txBody>
      </p:sp>
      <p:pic>
        <p:nvPicPr>
          <p:cNvPr id="1026" name="Picture 2" descr="Z:\14. Reportes\Apoyo para Reportes\Logos\LOGO CONSULTOR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0657" y="260648"/>
            <a:ext cx="771769" cy="751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14. Reportes\Apoyo para Reportes\Logos\logo ans&amp;car 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2656"/>
            <a:ext cx="930027" cy="76621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3A66EAF4-AACE-495E-B2D4-2E7DFF5C81F1}"/>
              </a:ext>
            </a:extLst>
          </p:cNvPr>
          <p:cNvSpPr/>
          <p:nvPr/>
        </p:nvSpPr>
        <p:spPr>
          <a:xfrm>
            <a:off x="296266" y="4115951"/>
            <a:ext cx="1905253" cy="1008112"/>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Desconectador del sistema de tierra</a:t>
            </a:r>
          </a:p>
        </p:txBody>
      </p:sp>
      <p:sp>
        <p:nvSpPr>
          <p:cNvPr id="10" name="Rectángulo 9">
            <a:extLst>
              <a:ext uri="{FF2B5EF4-FFF2-40B4-BE49-F238E27FC236}">
                <a16:creationId xmlns:a16="http://schemas.microsoft.com/office/drawing/2014/main" id="{F01215D7-57A9-40F1-8E69-2783116EE399}"/>
              </a:ext>
            </a:extLst>
          </p:cNvPr>
          <p:cNvSpPr/>
          <p:nvPr/>
        </p:nvSpPr>
        <p:spPr>
          <a:xfrm>
            <a:off x="2448178" y="4110278"/>
            <a:ext cx="1905253" cy="1008112"/>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tipo nudo (perro)</a:t>
            </a:r>
          </a:p>
        </p:txBody>
      </p:sp>
      <p:sp>
        <p:nvSpPr>
          <p:cNvPr id="17" name="Rectángulo 16">
            <a:extLst>
              <a:ext uri="{FF2B5EF4-FFF2-40B4-BE49-F238E27FC236}">
                <a16:creationId xmlns:a16="http://schemas.microsoft.com/office/drawing/2014/main" id="{D0B85159-F5BB-49EA-91E3-1BC1D3CC0C7A}"/>
              </a:ext>
            </a:extLst>
          </p:cNvPr>
          <p:cNvSpPr/>
          <p:nvPr/>
        </p:nvSpPr>
        <p:spPr>
          <a:xfrm>
            <a:off x="7023176" y="4110278"/>
            <a:ext cx="1973142" cy="1008112"/>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ponchable tope a tope</a:t>
            </a:r>
          </a:p>
        </p:txBody>
      </p:sp>
      <p:sp>
        <p:nvSpPr>
          <p:cNvPr id="18" name="Rectángulo 17">
            <a:extLst>
              <a:ext uri="{FF2B5EF4-FFF2-40B4-BE49-F238E27FC236}">
                <a16:creationId xmlns:a16="http://schemas.microsoft.com/office/drawing/2014/main" id="{042B31D4-51C7-456D-8768-6286E302C889}"/>
              </a:ext>
            </a:extLst>
          </p:cNvPr>
          <p:cNvSpPr/>
          <p:nvPr/>
        </p:nvSpPr>
        <p:spPr>
          <a:xfrm>
            <a:off x="4687090" y="4110278"/>
            <a:ext cx="1973142" cy="1008112"/>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Conector mecánico tipo T</a:t>
            </a:r>
          </a:p>
        </p:txBody>
      </p:sp>
      <p:pic>
        <p:nvPicPr>
          <p:cNvPr id="3" name="Picture 2" descr="DESCONECTADOR DE SISTEMA DE TIERRA-Accesorios para Instalacion Tierra Fisica y Pararrayos-TOTAL GROUND-TG-DMP-Bsai Seguridad &amp; Controles">
            <a:extLst>
              <a:ext uri="{FF2B5EF4-FFF2-40B4-BE49-F238E27FC236}">
                <a16:creationId xmlns:a16="http://schemas.microsoft.com/office/drawing/2014/main" id="{A26487F5-2A20-43E1-A981-D7AF227B50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51" t="23540" r="10310" b="23292"/>
          <a:stretch/>
        </p:blipFill>
        <p:spPr bwMode="auto">
          <a:xfrm>
            <a:off x="-2840" y="2138153"/>
            <a:ext cx="2290383" cy="14700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B08C7259-5B2A-472F-93C7-242F6E4BB45F}"/>
              </a:ext>
            </a:extLst>
          </p:cNvPr>
          <p:cNvPicPr>
            <a:picLocks noChangeAspect="1"/>
          </p:cNvPicPr>
          <p:nvPr/>
        </p:nvPicPr>
        <p:blipFill rotWithShape="1">
          <a:blip r:embed="rId5"/>
          <a:srcRect l="33574" t="29652" r="32973" b="35243"/>
          <a:stretch/>
        </p:blipFill>
        <p:spPr>
          <a:xfrm>
            <a:off x="2517093" y="1974249"/>
            <a:ext cx="1627852" cy="1708246"/>
          </a:xfrm>
          <a:prstGeom prst="rect">
            <a:avLst/>
          </a:prstGeom>
        </p:spPr>
      </p:pic>
      <p:pic>
        <p:nvPicPr>
          <p:cNvPr id="8" name="Imagen 7">
            <a:extLst>
              <a:ext uri="{FF2B5EF4-FFF2-40B4-BE49-F238E27FC236}">
                <a16:creationId xmlns:a16="http://schemas.microsoft.com/office/drawing/2014/main" id="{B4728DF4-A270-42F4-B486-1E596588EC5A}"/>
              </a:ext>
            </a:extLst>
          </p:cNvPr>
          <p:cNvPicPr>
            <a:picLocks noChangeAspect="1"/>
          </p:cNvPicPr>
          <p:nvPr/>
        </p:nvPicPr>
        <p:blipFill>
          <a:blip r:embed="rId6"/>
          <a:stretch>
            <a:fillRect/>
          </a:stretch>
        </p:blipFill>
        <p:spPr>
          <a:xfrm>
            <a:off x="4789316" y="2085147"/>
            <a:ext cx="1905000" cy="1905000"/>
          </a:xfrm>
          <a:prstGeom prst="rect">
            <a:avLst/>
          </a:prstGeom>
        </p:spPr>
      </p:pic>
      <p:pic>
        <p:nvPicPr>
          <p:cNvPr id="9" name="Imagen 8">
            <a:extLst>
              <a:ext uri="{FF2B5EF4-FFF2-40B4-BE49-F238E27FC236}">
                <a16:creationId xmlns:a16="http://schemas.microsoft.com/office/drawing/2014/main" id="{090F1276-68B2-4163-AA3D-039B0FADCBEB}"/>
              </a:ext>
            </a:extLst>
          </p:cNvPr>
          <p:cNvPicPr>
            <a:picLocks noChangeAspect="1"/>
          </p:cNvPicPr>
          <p:nvPr/>
        </p:nvPicPr>
        <p:blipFill>
          <a:blip r:embed="rId7"/>
          <a:stretch>
            <a:fillRect/>
          </a:stretch>
        </p:blipFill>
        <p:spPr>
          <a:xfrm>
            <a:off x="7487066" y="1862392"/>
            <a:ext cx="1012811" cy="2127755"/>
          </a:xfrm>
          <a:prstGeom prst="rect">
            <a:avLst/>
          </a:prstGeom>
        </p:spPr>
      </p:pic>
    </p:spTree>
    <p:extLst>
      <p:ext uri="{BB962C8B-B14F-4D97-AF65-F5344CB8AC3E}">
        <p14:creationId xmlns:p14="http://schemas.microsoft.com/office/powerpoint/2010/main" val="39064672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4693</TotalTime>
  <Words>2486</Words>
  <Application>Microsoft Office PowerPoint</Application>
  <PresentationFormat>Presentación en pantalla (4:3)</PresentationFormat>
  <Paragraphs>286</Paragraphs>
  <Slides>67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67</vt:i4>
      </vt:variant>
    </vt:vector>
  </HeadingPairs>
  <TitlesOfParts>
    <vt:vector size="73" baseType="lpstr">
      <vt:lpstr>Arial</vt:lpstr>
      <vt:lpstr>Arial</vt:lpstr>
      <vt:lpstr>Calibri</vt:lpstr>
      <vt:lpstr>Century Gothic</vt:lpstr>
      <vt:lpstr>Helvetica</vt:lpstr>
      <vt:lpstr>Tema de Office</vt:lpstr>
      <vt:lpstr>COMO REALIZAR EL PROCESO DE SUMINISTRO E INSTALACIÓN Y REHABILITACIÓN DEL SISTEMA DE TIERRAS FÍSICAS </vt:lpstr>
      <vt:lpstr>¿QUE PUNTOS SE DEBEN CONSIDERAR PARA REALIZAR UN PROCESO CORRECTO?</vt:lpstr>
      <vt:lpstr>¿QUÉ ES EL SISTEMA DE TIERRAS FÍSICAS?</vt:lpstr>
      <vt:lpstr>¿QUÉ ES EL SISTEMA DE PARARRAYOS?</vt:lpstr>
      <vt:lpstr>¿PARA QUE SIRVE EL SISTEMA DE PARARRAYOS?</vt:lpstr>
      <vt:lpstr>TIPOS DE ELECTRODOS </vt:lpstr>
      <vt:lpstr>TIPOS DE ELECTRODOS </vt:lpstr>
      <vt:lpstr>IDENTIFICACIÓN DE COMPONENTES/CONECTORES  MÁS COMUNES EN SERVICIOS  </vt:lpstr>
      <vt:lpstr>IDENTIFICACIÓN DE COMPONENTES/CONECTORES  MÁS COMUNES EN SERVICIOS  </vt:lpstr>
      <vt:lpstr>SOLDADURA EXOTÉRMICA  </vt:lpstr>
      <vt:lpstr>SOLDADURA EXOTÉRMICA</vt:lpstr>
      <vt:lpstr>¿QUÉ HERRAMIENTAS UTILIZAR?</vt:lpstr>
      <vt:lpstr>¿QUÉ HERRAMIENTAS UTILIZAR?</vt:lpstr>
      <vt:lpstr>¿QUÉ HERRAMIENTAS UTILIZAR?</vt:lpstr>
      <vt:lpstr>NORMATIVA </vt:lpstr>
      <vt:lpstr>EQUIPO DE PROTECCION PERSONAL A UTILIZAR</vt:lpstr>
      <vt:lpstr>¿CUÁNDO ES NECESARIO UTLIZAR NUESTRO CANDADO DE BLOQUEO DE SEGURIDAD? </vt:lpstr>
      <vt:lpstr>¿CUÁNDO ES NECESARIO REHABILITAR                     UN SISTEMA DE TIERRA FISICA?</vt:lpstr>
      <vt:lpstr>TOMA DE VALORES DE RESISTENCIA</vt:lpstr>
      <vt:lpstr>TIPOS DE REHABILITACIONES</vt:lpstr>
      <vt:lpstr>TIPOS DE REHABILITACIONES</vt:lpstr>
      <vt:lpstr>TIPOS DE REHABILITACIONES</vt:lpstr>
      <vt:lpstr>TIPOS DE REHABILITACIONES</vt:lpstr>
      <vt:lpstr>TIPOS DE REHABILITACIONES</vt:lpstr>
      <vt:lpstr>TIPOS DE REHABILITACIONES</vt:lpstr>
      <vt:lpstr>IDENTIFICACIÓN DE COMPONENTES A INTERCONECTAR  </vt:lpstr>
      <vt:lpstr>IDENTIFICACIÓN DE COMPONENTES A INTERCONECTAR  </vt:lpstr>
      <vt:lpstr>IDENTIFICACIÓN DE COMPONENTES A INTERCONECTAR  </vt:lpstr>
      <vt:lpstr>PROCESO PARA REALIZAR UN SUMINISTRO E INSTALACION DE             UN PUNTO DE REFERENCIA A TIERRA</vt:lpstr>
      <vt:lpstr>ACORDAMIENTO/ENCAPSULADO DEL AREA              DE TRABAJO</vt:lpstr>
      <vt:lpstr>ORDEN DE LAS HERRAMIENTAS A UTILIZAR</vt:lpstr>
      <vt:lpstr>DELIMITAR AREA PARA CORTE TRANSVERSAL</vt:lpstr>
      <vt:lpstr>OBRA CIVIL</vt:lpstr>
      <vt:lpstr>OBRA CIVIL</vt:lpstr>
      <vt:lpstr>INSTALACION DE ELECTRODO</vt:lpstr>
      <vt:lpstr>INSTALACION DE ELECTRODO  TIPO VARILLA</vt:lpstr>
      <vt:lpstr>Diagrama de conexión  de electrodo estructural</vt:lpstr>
      <vt:lpstr>Diagrama de conexión  de electrodo estructural</vt:lpstr>
      <vt:lpstr>PREPARACION Y SUMINISTRO DE INTENSIFICADOR DE TERRENO GEM</vt:lpstr>
      <vt:lpstr>CONEXIÓN DE CONDUCTORES Y CANALIZACION</vt:lpstr>
      <vt:lpstr>CONEXIÓN DE CONDUCTORES Y CANALIZACION</vt:lpstr>
      <vt:lpstr>INSTALACIÓN DE REGISTRO</vt:lpstr>
      <vt:lpstr>NIVELADO Y RESANADO  DE REGISTRO</vt:lpstr>
      <vt:lpstr>BARRENADO DE TERRENO PARA METODO DE CAIDA DE TENSION</vt:lpstr>
      <vt:lpstr>PROTECCIÓN, USO Y MANEJO DE LAS HERRAMIENTAS UTLIZADAS</vt:lpstr>
      <vt:lpstr>PROTECCIÓN, USO Y MANEJO DE LAS HERRAMIENTAS UTLIZADAS</vt:lpstr>
      <vt:lpstr>MEDICION DE PUNTO POR INDUCCION Y/O CAIDA DE TENSION</vt:lpstr>
      <vt:lpstr>EQUIPOS UTILIZADOS</vt:lpstr>
      <vt:lpstr>TERROMETRO DE INDUCCIÓN</vt:lpstr>
      <vt:lpstr>TERROMETRO DE INDUCCIÓN</vt:lpstr>
      <vt:lpstr>TERROMETRO DE INDUCCIÓN</vt:lpstr>
      <vt:lpstr>MEDICIÓN MEDIANTE INDUCCIÓN</vt:lpstr>
      <vt:lpstr> FORMATOS PARA EL REGISTRO DE LOS VALORES INDUCCIÓN</vt:lpstr>
      <vt:lpstr> FORMATOS PARA EL REGISTRO DE LOS VALORES INDUCCIÓN</vt:lpstr>
      <vt:lpstr>TERROMETRO DE CAÍDA DE TENSIÓN</vt:lpstr>
      <vt:lpstr>TERROMETRO DE CAÍDA DE TENSIÓN</vt:lpstr>
      <vt:lpstr>TERROMETRO DE CAÍDA DE TENSIÓN</vt:lpstr>
      <vt:lpstr>MEDICIÓN MEDIANTE CAIDA DE TENSIÓN</vt:lpstr>
      <vt:lpstr>MEDICIÓN MEDIANTE CAIDA DE TENSIÓN</vt:lpstr>
      <vt:lpstr> FORMATOS PARA EL REGISTRO DE LOS VALORES CAÍDA DE TENSIÓN</vt:lpstr>
      <vt:lpstr> FORMATOS PARA EL REGISTRO DE LOS VALORES CAÍDA DE TENSIÓN</vt:lpstr>
      <vt:lpstr>ROTULADO DE TAPAS</vt:lpstr>
      <vt:lpstr>OBSERVACION</vt:lpstr>
      <vt:lpstr>OBSERVACIÓN</vt:lpstr>
      <vt:lpstr>DIAGRAMA DE FLUJO</vt:lpstr>
      <vt:lpstr>DIAGRAMA DE FLUJO</vt:lpstr>
      <vt:lpstr>REVISIÓN Y CONTROL  DE CAMBIOS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COMO HACER UN REPORTE DE MANTENIMIENTO</dc:title>
  <dc:creator>Cad</dc:creator>
  <cp:lastModifiedBy>ANS&amp;CAR</cp:lastModifiedBy>
  <cp:revision>281</cp:revision>
  <dcterms:created xsi:type="dcterms:W3CDTF">2022-06-29T13:52:40Z</dcterms:created>
  <dcterms:modified xsi:type="dcterms:W3CDTF">2025-01-08T18:11:55Z</dcterms:modified>
</cp:coreProperties>
</file>